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2" r:id="rId1"/>
    <p:sldMasterId id="2147484932" r:id="rId2"/>
  </p:sldMasterIdLst>
  <p:notesMasterIdLst>
    <p:notesMasterId r:id="rId34"/>
  </p:notesMasterIdLst>
  <p:sldIdLst>
    <p:sldId id="337" r:id="rId3"/>
    <p:sldId id="257" r:id="rId4"/>
    <p:sldId id="476" r:id="rId5"/>
    <p:sldId id="477" r:id="rId6"/>
    <p:sldId id="483" r:id="rId7"/>
    <p:sldId id="484" r:id="rId8"/>
    <p:sldId id="478" r:id="rId9"/>
    <p:sldId id="480" r:id="rId10"/>
    <p:sldId id="454" r:id="rId11"/>
    <p:sldId id="481" r:id="rId12"/>
    <p:sldId id="482" r:id="rId13"/>
    <p:sldId id="488" r:id="rId14"/>
    <p:sldId id="489" r:id="rId15"/>
    <p:sldId id="455" r:id="rId16"/>
    <p:sldId id="486" r:id="rId17"/>
    <p:sldId id="485" r:id="rId18"/>
    <p:sldId id="479" r:id="rId19"/>
    <p:sldId id="487" r:id="rId20"/>
    <p:sldId id="490" r:id="rId21"/>
    <p:sldId id="492" r:id="rId22"/>
    <p:sldId id="491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329" r:id="rId32"/>
    <p:sldId id="29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009900"/>
    <a:srgbClr val="EEB500"/>
    <a:srgbClr val="A47D00"/>
    <a:srgbClr val="000099"/>
    <a:srgbClr val="3333CC"/>
    <a:srgbClr val="3333FF"/>
    <a:srgbClr val="FF3399"/>
    <a:srgbClr val="6AF963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455" autoAdjust="0"/>
  </p:normalViewPr>
  <p:slideViewPr>
    <p:cSldViewPr>
      <p:cViewPr varScale="1">
        <p:scale>
          <a:sx n="101" d="100"/>
          <a:sy n="101" d="100"/>
        </p:scale>
        <p:origin x="-19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Vladimir%20Bakhtin\Documents\CompositFun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ladimir%20Bakhtin\Documents\PAVT\2018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'Sheet5 (6)'!$B$14</c:f>
              <c:strCache>
                <c:ptCount val="1"/>
                <c:pt idx="0">
                  <c:v>Ввод-вывод</c:v>
                </c:pt>
              </c:strCache>
            </c:strRef>
          </c:tx>
          <c:spPr>
            <a:solidFill>
              <a:srgbClr val="FFD85D"/>
            </a:solidFill>
          </c:spPr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'Sheet5 (6)'!$A$15:$A$18</c:f>
              <c:strCache>
                <c:ptCount val="4"/>
                <c:pt idx="0">
                  <c:v>SYNCHRO</c:v>
                </c:pt>
                <c:pt idx="1">
                  <c:v>PARALLEL</c:v>
                </c:pt>
                <c:pt idx="2">
                  <c:v>LOCAL</c:v>
                </c:pt>
                <c:pt idx="3">
                  <c:v>ASYNCHRONOUS</c:v>
                </c:pt>
              </c:strCache>
            </c:strRef>
          </c:cat>
          <c:val>
            <c:numRef>
              <c:f>'Sheet5 (6)'!$B$15:$B$18</c:f>
              <c:numCache>
                <c:formatCode>General</c:formatCode>
                <c:ptCount val="4"/>
                <c:pt idx="0">
                  <c:v>129.88000000000008</c:v>
                </c:pt>
                <c:pt idx="1">
                  <c:v>117.19</c:v>
                </c:pt>
                <c:pt idx="2">
                  <c:v>63.68</c:v>
                </c:pt>
                <c:pt idx="3">
                  <c:v>18.95</c:v>
                </c:pt>
              </c:numCache>
            </c:numRef>
          </c:val>
        </c:ser>
        <c:ser>
          <c:idx val="1"/>
          <c:order val="1"/>
          <c:tx>
            <c:strRef>
              <c:f>'Sheet5 (6)'!$C$14</c:f>
              <c:strCache>
                <c:ptCount val="1"/>
                <c:pt idx="0">
                  <c:v>Вычисления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-2.7777777777777905E-3"/>
                  <c:y val="-0.12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/>
                      <a:t>71,83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0.1342592592592592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/>
                      <a:t>59,36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5.0925337632080353E-17"/>
                  <c:y val="-0.1296296296296292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en-US"/>
                      <a:t>05,79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2.7777777777777905E-3"/>
                  <c:y val="-0.1388888888888889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en-US"/>
                      <a:t>8,69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'Sheet5 (6)'!$A$15:$A$18</c:f>
              <c:strCache>
                <c:ptCount val="4"/>
                <c:pt idx="0">
                  <c:v>SYNCHRO</c:v>
                </c:pt>
                <c:pt idx="1">
                  <c:v>PARALLEL</c:v>
                </c:pt>
                <c:pt idx="2">
                  <c:v>LOCAL</c:v>
                </c:pt>
                <c:pt idx="3">
                  <c:v>ASYNCHRONOUS</c:v>
                </c:pt>
              </c:strCache>
            </c:strRef>
          </c:cat>
          <c:val>
            <c:numRef>
              <c:f>'Sheet5 (6)'!$C$15:$C$18</c:f>
              <c:numCache>
                <c:formatCode>General</c:formatCode>
                <c:ptCount val="4"/>
                <c:pt idx="0">
                  <c:v>41.949999999999996</c:v>
                </c:pt>
                <c:pt idx="1">
                  <c:v>42.170000000000016</c:v>
                </c:pt>
                <c:pt idx="2">
                  <c:v>42.110000000000007</c:v>
                </c:pt>
                <c:pt idx="3">
                  <c:v>49.740000000000009</c:v>
                </c:pt>
              </c:numCache>
            </c:numRef>
          </c:val>
        </c:ser>
        <c:gapWidth val="254"/>
        <c:overlap val="100"/>
        <c:axId val="79308672"/>
        <c:axId val="79310208"/>
      </c:barChart>
      <c:catAx>
        <c:axId val="7930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310208"/>
        <c:crosses val="autoZero"/>
        <c:auto val="1"/>
        <c:lblAlgn val="ctr"/>
        <c:lblOffset val="100"/>
      </c:catAx>
      <c:valAx>
        <c:axId val="793102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93086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89791412065327"/>
          <c:y val="4.7009296946803947E-2"/>
          <c:w val="0.3865450940233694"/>
          <c:h val="0.22910479916645904"/>
        </c:manualLayout>
      </c:layout>
      <c:overlay val="1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067705599300092"/>
          <c:y val="5.4955649050266592E-2"/>
          <c:w val="0.72189862204724464"/>
          <c:h val="0.8515688272961619"/>
        </c:manualLayout>
      </c:layout>
      <c:barChart>
        <c:barDir val="col"/>
        <c:grouping val="clustered"/>
        <c:ser>
          <c:idx val="0"/>
          <c:order val="0"/>
          <c:tx>
            <c:v>DVM</c:v>
          </c:tx>
          <c:dLbls>
            <c:numFmt formatCode="#,##0.00" sourceLinked="0"/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Sheet8!$A$1:$F$1</c:f>
              <c:strCache>
                <c:ptCount val="6"/>
                <c:pt idx="0">
                  <c:v>1 ядро</c:v>
                </c:pt>
                <c:pt idx="1">
                  <c:v>4 ядра</c:v>
                </c:pt>
                <c:pt idx="2">
                  <c:v>12 ядер</c:v>
                </c:pt>
                <c:pt idx="3">
                  <c:v>16 ядер</c:v>
                </c:pt>
                <c:pt idx="4">
                  <c:v>48 ядер</c:v>
                </c:pt>
                <c:pt idx="5">
                  <c:v>96 ядер</c:v>
                </c:pt>
              </c:strCache>
            </c:strRef>
          </c:cat>
          <c:val>
            <c:numRef>
              <c:f>Sheet8!$A$2:$F$2</c:f>
              <c:numCache>
                <c:formatCode>0.00</c:formatCode>
                <c:ptCount val="6"/>
                <c:pt idx="0">
                  <c:v>519.17999999999995</c:v>
                </c:pt>
                <c:pt idx="1">
                  <c:v>137.6</c:v>
                </c:pt>
                <c:pt idx="2">
                  <c:v>53.2</c:v>
                </c:pt>
                <c:pt idx="3">
                  <c:v>44</c:v>
                </c:pt>
                <c:pt idx="4">
                  <c:v>18.8</c:v>
                </c:pt>
                <c:pt idx="5">
                  <c:v>12.8</c:v>
                </c:pt>
              </c:numCache>
            </c:numRef>
          </c:val>
        </c:ser>
        <c:ser>
          <c:idx val="1"/>
          <c:order val="1"/>
          <c:tx>
            <c:v>Indirect</c:v>
          </c:tx>
          <c:spPr>
            <a:solidFill>
              <a:srgbClr val="FF3399"/>
            </a:solidFill>
          </c:spPr>
          <c:dLbls>
            <c:dLbl>
              <c:idx val="0"/>
              <c:layout>
                <c:manualLayout>
                  <c:x val="1.3888888888888913E-3"/>
                  <c:y val="-6.1345840800297556E-2"/>
                </c:manualLayout>
              </c:layout>
              <c:showVal val="1"/>
            </c:dLbl>
            <c:dLbl>
              <c:idx val="1"/>
              <c:layout>
                <c:manualLayout>
                  <c:x val="6.944444444444451E-3"/>
                  <c:y val="-7.1570147600347148E-2"/>
                </c:manualLayout>
              </c:layout>
              <c:showVal val="1"/>
            </c:dLbl>
            <c:dLbl>
              <c:idx val="2"/>
              <c:layout>
                <c:manualLayout>
                  <c:x val="-1.3888888888888913E-3"/>
                  <c:y val="-5.8789764100285295E-2"/>
                </c:manualLayout>
              </c:layout>
              <c:showVal val="1"/>
            </c:dLbl>
            <c:dLbl>
              <c:idx val="3"/>
              <c:layout>
                <c:manualLayout>
                  <c:x val="2.7777777777777848E-3"/>
                  <c:y val="-5.8789965366167048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6.6457994200322404E-2"/>
                </c:manualLayout>
              </c:layout>
              <c:showVal val="1"/>
            </c:dLbl>
            <c:dLbl>
              <c:idx val="5"/>
              <c:layout>
                <c:manualLayout>
                  <c:x val="-1.3888888888888913E-3"/>
                  <c:y val="-6.134584080029750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Sheet8!$A$1:$F$1</c:f>
              <c:strCache>
                <c:ptCount val="6"/>
                <c:pt idx="0">
                  <c:v>1 ядро</c:v>
                </c:pt>
                <c:pt idx="1">
                  <c:v>4 ядра</c:v>
                </c:pt>
                <c:pt idx="2">
                  <c:v>12 ядер</c:v>
                </c:pt>
                <c:pt idx="3">
                  <c:v>16 ядер</c:v>
                </c:pt>
                <c:pt idx="4">
                  <c:v>48 ядер</c:v>
                </c:pt>
                <c:pt idx="5">
                  <c:v>96 ядер</c:v>
                </c:pt>
              </c:strCache>
            </c:strRef>
          </c:cat>
          <c:val>
            <c:numRef>
              <c:f>Sheet8!$A$3:$F$3</c:f>
              <c:numCache>
                <c:formatCode>0.00</c:formatCode>
                <c:ptCount val="6"/>
                <c:pt idx="0" formatCode="General">
                  <c:v>521.6</c:v>
                </c:pt>
                <c:pt idx="1">
                  <c:v>137.4</c:v>
                </c:pt>
                <c:pt idx="2">
                  <c:v>53.4</c:v>
                </c:pt>
                <c:pt idx="3">
                  <c:v>44.3</c:v>
                </c:pt>
                <c:pt idx="4">
                  <c:v>17.5</c:v>
                </c:pt>
                <c:pt idx="5">
                  <c:v>11.729999999999999</c:v>
                </c:pt>
              </c:numCache>
            </c:numRef>
          </c:val>
        </c:ser>
        <c:gapWidth val="130"/>
        <c:overlap val="-10"/>
        <c:axId val="81103872"/>
        <c:axId val="81113856"/>
      </c:barChart>
      <c:catAx>
        <c:axId val="8110387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113856"/>
        <c:crosses val="autoZero"/>
        <c:auto val="1"/>
        <c:lblAlgn val="ctr"/>
        <c:lblOffset val="100"/>
      </c:catAx>
      <c:valAx>
        <c:axId val="81113856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11038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="1" i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938FDA-B5A8-4BEF-A6E7-0B876A5FE7FA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E3548E-5FBC-4C3C-A18E-CD7DD56B1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48593"/>
            <a:ext cx="8229600" cy="360050"/>
          </a:xfrm>
        </p:spPr>
        <p:txBody>
          <a:bodyPr/>
          <a:lstStyle>
            <a:lvl1pPr>
              <a:defRPr sz="2800">
                <a:solidFill>
                  <a:srgbClr val="004F9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908634"/>
            <a:ext cx="8229600" cy="5760727"/>
          </a:xfrm>
        </p:spPr>
        <p:txBody>
          <a:bodyPr/>
          <a:lstStyle>
            <a:lvl1pPr>
              <a:buClr>
                <a:srgbClr val="EA6D21"/>
              </a:buClr>
              <a:defRPr sz="2000"/>
            </a:lvl1pPr>
            <a:lvl2pPr>
              <a:buClr>
                <a:srgbClr val="EA6D21"/>
              </a:buClr>
              <a:defRPr sz="1800"/>
            </a:lvl2pPr>
            <a:lvl3pPr>
              <a:buClr>
                <a:srgbClr val="EA6D21"/>
              </a:buClr>
              <a:defRPr sz="1600"/>
            </a:lvl3pPr>
            <a:lvl4pPr>
              <a:buClr>
                <a:srgbClr val="EA6D21"/>
              </a:buClr>
              <a:defRPr sz="1400"/>
            </a:lvl4pPr>
            <a:lvl5pPr>
              <a:buClr>
                <a:srgbClr val="EA6D2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35" y="203201"/>
            <a:ext cx="6721719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44462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196975"/>
            <a:ext cx="4044462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548670"/>
            <a:ext cx="8229600" cy="360050"/>
          </a:xfrm>
        </p:spPr>
        <p:txBody>
          <a:bodyPr/>
          <a:lstStyle>
            <a:lvl1pPr>
              <a:defRPr sz="2800">
                <a:solidFill>
                  <a:srgbClr val="004F9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4" descr="Clipboard01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229225"/>
            <a:ext cx="21605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14A23C7-8F4C-4706-AFFC-641A759120F5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0C6DE3D-3836-4F83-8138-B567F6D3B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5FE2-188B-47F2-888F-5924E49E7F7C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218B-1803-4023-9FDB-7CAFFB4D1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1A3AE-3998-44F8-8F55-D9A893399FCB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5F41-E4C9-4239-9C77-B70AE6929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8229600" cy="1011210"/>
          </a:xfrm>
        </p:spPr>
        <p:txBody>
          <a:bodyPr/>
          <a:lstStyle>
            <a:lvl1pPr>
              <a:defRPr sz="4000">
                <a:solidFill>
                  <a:srgbClr val="004F9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588" y="1556792"/>
            <a:ext cx="8229600" cy="5040560"/>
          </a:xfrm>
        </p:spPr>
        <p:txBody>
          <a:bodyPr/>
          <a:lstStyle>
            <a:lvl1pPr>
              <a:buClr>
                <a:srgbClr val="EA6D21"/>
              </a:buClr>
              <a:defRPr sz="2000"/>
            </a:lvl1pPr>
            <a:lvl2pPr>
              <a:buClr>
                <a:srgbClr val="EA6D21"/>
              </a:buClr>
              <a:defRPr sz="1800"/>
            </a:lvl2pPr>
            <a:lvl3pPr>
              <a:buClr>
                <a:srgbClr val="EA6D21"/>
              </a:buClr>
              <a:defRPr sz="1600"/>
            </a:lvl3pPr>
            <a:lvl4pPr>
              <a:buClr>
                <a:srgbClr val="EA6D21"/>
              </a:buClr>
              <a:defRPr sz="1400"/>
            </a:lvl4pPr>
            <a:lvl5pPr>
              <a:buClr>
                <a:srgbClr val="EA6D2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1921E-1753-4E1B-83A3-9A6A966E527A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B60C-0EBD-4D27-9BD9-09F77CDF3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E65BC-B84D-48DA-9C53-6B82B77C6D4A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22D7-88A1-40B1-863C-16CDC9537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B4239-E23E-4D2C-AAF4-972853A35362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66E35-697A-4FDD-BED3-19341F75D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B5F8-42A2-409C-B79F-A9B329F8D240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A943-0CF1-43FF-A9D1-9006D968B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478FB-8183-4F87-84D6-2F4A1D86C047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49D9-7C52-4A3F-955B-E172E4294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E04B4-E969-408F-8DB5-0ADAB8DFC70C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EA4D-B9D5-4F48-AF26-13D56CD8B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40CB-B53F-4EAF-A7A4-D12304394126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24C5-7C73-4DC8-9C78-CE123EFE4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BF3A-0827-434D-99AE-880901BDDBBE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14D4-CC24-4C3B-8C32-611ECE136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5117-13E8-4217-979E-3AEF2977783A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DE39-6860-4A68-8185-1C70B53B3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883AD-7572-4AE1-BA16-3A65C66A366C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A871-3B13-4F83-9A1F-5E7659BD7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8229600" cy="1011210"/>
          </a:xfrm>
        </p:spPr>
        <p:txBody>
          <a:bodyPr/>
          <a:lstStyle>
            <a:lvl1pPr>
              <a:defRPr sz="4000">
                <a:solidFill>
                  <a:srgbClr val="004F9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C5E9-CF1B-485D-A050-AB64997D8F51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5CF-F32C-4D4C-95FE-AC6D6B927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183A-E714-4014-B844-28E63C7D729B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49F0-896B-4543-8C55-3605871A7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1264-E3CC-4B60-90CE-BDF55D38A508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EF91-B676-42B8-81A1-BFE612D7B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AE55-8156-4AC8-A856-66780C6BDF44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5E86-2BAD-4CF6-BE8A-4C7C09914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E4D0-5736-4DE2-9E4B-184A2FF28E07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E96B-7C2E-47E5-B9C5-D551D4DC9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A007-3294-4663-9C2F-34D691D76FE8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CE32-0783-4172-A472-E79E82DF0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9BD2-8F46-42B2-9FB4-88077DE61B02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7242-25C8-48BA-9F47-C85145FD2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34CF-A0B6-4EA9-8C70-AF22EEEABCD1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F7BB-A557-4DF0-8D46-CAA4E3836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2C1C-18EC-4DF6-ADED-DE43018A8345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5550-1895-421B-8721-FAE23A509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A427C-F811-4701-9964-2EE2C5EA52CA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B701-1BC2-40AC-B6EB-E10483F3E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5034-6129-4F73-97DF-8AEFED7BF7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71ADC-630E-4025-8977-3DDC54CC8D59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BB61-0C6F-4F4B-AAF9-1437A4F91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7C5FC-A4A2-48CB-B95D-BBB9777A272B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DF6E-6AC8-45D5-912E-51ECC7791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1A97-EE8C-4566-AEFB-85955B8ADE95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43CB-7E4B-40C0-9FC7-F80654FBD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28246-73E1-4DB7-BB2F-BFE03071B671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01A1-3A1B-4383-A63E-66B7A27C4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D76E-C455-4B52-B420-23C2E484B451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420F-3F9F-4579-9744-16358263E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14B4E-A618-494A-A591-B56893475D96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FB11-C51F-4B41-AD62-F9A38B05F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3F39-CEEE-4514-98A1-C7F0B6F32A9C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58D7-5E58-41EB-8D4B-73204D02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FCD17-4654-4BC8-A223-87349F2EE626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EDB6-7780-41B7-9D16-82201DC2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D5D7E-7DD8-42E2-B0E9-5C38E71E6C3C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B8D3-C564-4140-8A27-6EB5B37C1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0F0B-7419-4763-B146-08BADB2A0F13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3537-97B1-43E5-A3B9-F747123FD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70" y="406302"/>
            <a:ext cx="6716247" cy="1006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127" y="1196976"/>
            <a:ext cx="8223886" cy="49641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ru-RU" noProof="0" smtClean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F32A0-B52E-458E-BF8E-0C5266419248}" type="datetime1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D4D29-53AD-43C1-9EAD-01E760FCE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фон титул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04548" y="-26988"/>
            <a:ext cx="6265985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Московский государственный университет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им. М.В. Ломоносова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49955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</a:rPr>
              <a:t>Проект комиссии  Президента по модернизации и техническому развитию экономики России «Создание системы подготовки высококвалифицированных кадров в области суперкомпьютерных технологий и специализированного программного обеспечения»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38" y="1989138"/>
            <a:ext cx="280767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 descr="logo_curv-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1341" y="331792"/>
            <a:ext cx="85871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289304" y="4653170"/>
            <a:ext cx="7854696" cy="864120"/>
          </a:xfrm>
        </p:spPr>
        <p:txBody>
          <a:bodyPr lIns="0" rIns="18288"/>
          <a:lstStyle>
            <a:lvl1pPr marL="0" marR="45720" indent="0" algn="l">
              <a:buNone/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987783" y="1988800"/>
            <a:ext cx="6156220" cy="2088290"/>
          </a:xfrm>
        </p:spPr>
        <p:txBody>
          <a:bodyPr/>
          <a:lstStyle>
            <a:lvl1pPr>
              <a:def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395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548593"/>
            <a:ext cx="8229600" cy="360050"/>
          </a:xfrm>
        </p:spPr>
        <p:txBody>
          <a:bodyPr/>
          <a:lstStyle>
            <a:lvl1pPr>
              <a:defRPr sz="2800">
                <a:solidFill>
                  <a:srgbClr val="004F9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3" y="908635"/>
            <a:ext cx="8229600" cy="5760727"/>
          </a:xfrm>
        </p:spPr>
        <p:txBody>
          <a:bodyPr/>
          <a:lstStyle>
            <a:lvl1pPr>
              <a:buClr>
                <a:srgbClr val="EA6D21"/>
              </a:buClr>
              <a:defRPr sz="2000"/>
            </a:lvl1pPr>
            <a:lvl2pPr>
              <a:buClr>
                <a:srgbClr val="EA6D21"/>
              </a:buClr>
              <a:defRPr sz="1800"/>
            </a:lvl2pPr>
            <a:lvl3pPr>
              <a:buClr>
                <a:srgbClr val="EA6D21"/>
              </a:buClr>
              <a:defRPr sz="1600"/>
            </a:lvl3pPr>
            <a:lvl4pPr>
              <a:buClr>
                <a:srgbClr val="EA6D21"/>
              </a:buClr>
              <a:defRPr sz="1400"/>
            </a:lvl4pPr>
            <a:lvl5pPr>
              <a:buClr>
                <a:srgbClr val="EA6D2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314B8CC-DA2E-41BC-BEAA-DA2D52BF4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545582"/>
            <a:ext cx="8229600" cy="1011210"/>
          </a:xfrm>
        </p:spPr>
        <p:txBody>
          <a:bodyPr/>
          <a:lstStyle>
            <a:lvl1pPr>
              <a:defRPr sz="4000">
                <a:solidFill>
                  <a:srgbClr val="004F9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A6D21"/>
              </a:buClr>
              <a:defRPr sz="2000"/>
            </a:lvl1pPr>
            <a:lvl2pPr>
              <a:buClr>
                <a:srgbClr val="EA6D21"/>
              </a:buClr>
              <a:defRPr sz="1800"/>
            </a:lvl2pPr>
            <a:lvl3pPr>
              <a:buClr>
                <a:srgbClr val="EA6D21"/>
              </a:buClr>
              <a:defRPr sz="1600"/>
            </a:lvl3pPr>
            <a:lvl4pPr>
              <a:buClr>
                <a:srgbClr val="EA6D21"/>
              </a:buClr>
              <a:defRPr sz="1400"/>
            </a:lvl4pPr>
            <a:lvl5pPr>
              <a:buClr>
                <a:srgbClr val="EA6D21"/>
              </a:buCl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B381EF75-BF7E-4A01-99FF-9D224FB941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9EBABC-ED83-455D-8F19-EED3CDE86C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72" y="406302"/>
            <a:ext cx="6716247" cy="1006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127" y="1196976"/>
            <a:ext cx="8223886" cy="49641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ru-RU" noProof="0" smtClean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CC6AF99-A8A3-477D-AA54-2BF4726D5F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6139" y="6408738"/>
            <a:ext cx="1954823" cy="449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C44E-113C-4C59-92CE-AA610DF1C24C}" type="datetime1">
              <a:rPr lang="ru-RU" smtClean="0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332656"/>
            <a:ext cx="8229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2051" name="Текст 29"/>
          <p:cNvSpPr>
            <a:spLocks noGrp="1"/>
          </p:cNvSpPr>
          <p:nvPr>
            <p:ph type="body" idx="1"/>
          </p:nvPr>
        </p:nvSpPr>
        <p:spPr bwMode="auto">
          <a:xfrm>
            <a:off x="451338" y="1412776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4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560" y="-27384"/>
            <a:ext cx="7706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Научный сервис в сети Интернет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ижний колонтитул 21"/>
          <p:cNvSpPr txBox="1">
            <a:spLocks/>
          </p:cNvSpPr>
          <p:nvPr/>
        </p:nvSpPr>
        <p:spPr>
          <a:xfrm>
            <a:off x="5219373" y="6525344"/>
            <a:ext cx="3889131" cy="2682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dirty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© ФИЦ</a:t>
            </a:r>
            <a:r>
              <a:rPr lang="ru-RU" sz="1200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ИПМ им. М.В. Келдыша РАН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346831" y="6499226"/>
            <a:ext cx="762000" cy="341313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  <p:sldLayoutId id="2147484916" r:id="rId13"/>
    <p:sldLayoutId id="2147484917" r:id="rId14"/>
    <p:sldLayoutId id="2147484918" r:id="rId15"/>
    <p:sldLayoutId id="2147484919" r:id="rId16"/>
    <p:sldLayoutId id="2147484920" r:id="rId17"/>
    <p:sldLayoutId id="2147484921" r:id="rId18"/>
    <p:sldLayoutId id="2147484922" r:id="rId19"/>
    <p:sldLayoutId id="2147484923" r:id="rId20"/>
    <p:sldLayoutId id="2147484924" r:id="rId21"/>
    <p:sldLayoutId id="2147484925" r:id="rId22"/>
    <p:sldLayoutId id="2147484926" r:id="rId23"/>
    <p:sldLayoutId id="2147484927" r:id="rId24"/>
    <p:sldLayoutId id="2147484928" r:id="rId25"/>
    <p:sldLayoutId id="2147484929" r:id="rId26"/>
    <p:sldLayoutId id="2147484930" r:id="rId27"/>
    <p:sldLayoutId id="2147484862" r:id="rId28"/>
    <p:sldLayoutId id="2147484863" r:id="rId29"/>
    <p:sldLayoutId id="2147484864" r:id="rId30"/>
    <p:sldLayoutId id="2147484865" r:id="rId31"/>
    <p:sldLayoutId id="2147484866" r:id="rId32"/>
    <p:sldLayoutId id="2147484867" r:id="rId33"/>
    <p:sldLayoutId id="2147484868" r:id="rId34"/>
    <p:sldLayoutId id="2147484869" r:id="rId35"/>
    <p:sldLayoutId id="2147484870" r:id="rId36"/>
    <p:sldLayoutId id="2147484871" r:id="rId37"/>
    <p:sldLayoutId id="2147484872" r:id="rId38"/>
    <p:sldLayoutId id="2147484873" r:id="rId39"/>
    <p:sldLayoutId id="2147484874" r:id="rId40"/>
    <p:sldLayoutId id="2147484875" r:id="rId41"/>
    <p:sldLayoutId id="2147484876" r:id="rId42"/>
    <p:sldLayoutId id="2147484877" r:id="rId43"/>
    <p:sldLayoutId id="2147484878" r:id="rId44"/>
    <p:sldLayoutId id="2147484879" r:id="rId45"/>
    <p:sldLayoutId id="2147484880" r:id="rId46"/>
    <p:sldLayoutId id="2147484881" r:id="rId47"/>
    <p:sldLayoutId id="2147484882" r:id="rId48"/>
    <p:sldLayoutId id="2147484883" r:id="rId49"/>
    <p:sldLayoutId id="2147484884" r:id="rId50"/>
    <p:sldLayoutId id="2147484885" r:id="rId51"/>
    <p:sldLayoutId id="2147484886" r:id="rId52"/>
    <p:sldLayoutId id="2147484887" r:id="rId53"/>
    <p:sldLayoutId id="2147484888" r:id="rId54"/>
    <p:sldLayoutId id="2147484889" r:id="rId55"/>
    <p:sldLayoutId id="2147484890" r:id="rId56"/>
    <p:sldLayoutId id="2147484891" r:id="rId57"/>
    <p:sldLayoutId id="2147484892" r:id="rId58"/>
    <p:sldLayoutId id="2147484893" r:id="rId59"/>
    <p:sldLayoutId id="2147484894" r:id="rId6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B539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B5395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B5395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B5395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B5395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A6D2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476251"/>
            <a:ext cx="8229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557338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862" y="39688"/>
            <a:ext cx="8316058" cy="431800"/>
          </a:xfrm>
          <a:prstGeom prst="rect">
            <a:avLst/>
          </a:prstGeom>
          <a:solidFill>
            <a:srgbClr val="004F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11067" y="111125"/>
            <a:ext cx="770645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aseline="0" dirty="0">
                <a:solidFill>
                  <a:schemeClr val="bg1"/>
                </a:solidFill>
                <a:latin typeface="Arial" pitchFamily="34" charset="0"/>
              </a:rPr>
              <a:t>Суперкомпьютерный консорциум университетов России</a:t>
            </a:r>
          </a:p>
        </p:txBody>
      </p:sp>
      <p:pic>
        <p:nvPicPr>
          <p:cNvPr id="3078" name="Рисунок 13" descr="мгу-прозр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050"/>
            <a:ext cx="6110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4" descr="logo_curv-3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8039" y="44450"/>
            <a:ext cx="77372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21"/>
          <p:cNvSpPr txBox="1">
            <a:spLocks/>
          </p:cNvSpPr>
          <p:nvPr/>
        </p:nvSpPr>
        <p:spPr>
          <a:xfrm>
            <a:off x="3635621" y="6589716"/>
            <a:ext cx="3889131" cy="268287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dirty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© Нижегородский государственный университет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ижний колонтитул 21"/>
          <p:cNvSpPr txBox="1">
            <a:spLocks/>
          </p:cNvSpPr>
          <p:nvPr/>
        </p:nvSpPr>
        <p:spPr>
          <a:xfrm>
            <a:off x="451340" y="6597650"/>
            <a:ext cx="3889131" cy="2682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dirty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aseline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© Московский государственный университет</a:t>
            </a:r>
            <a:endParaRPr lang="ru-RU" sz="1200" baseline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346831" y="6499228"/>
            <a:ext cx="762000" cy="341313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A2697A3-7650-4DDF-B2D8-FCDC7A6D4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B5395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B5395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B5395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B5395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B5395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A6D2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ldysh.ru/dvm" TargetMode="External"/><Relationship Id="rId2" Type="http://schemas.openxmlformats.org/officeDocument/2006/relationships/hyperlink" Target="http://dvm-system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vm@keldysh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640960" cy="1728191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Новые возможности </a:t>
            </a:r>
            <a:r>
              <a:rPr lang="en-US" sz="3200" dirty="0" smtClean="0"/>
              <a:t>DVM-</a:t>
            </a:r>
            <a:r>
              <a:rPr lang="ru-RU" sz="3200" dirty="0" smtClean="0"/>
              <a:t>системы</a:t>
            </a:r>
            <a:endParaRPr lang="ru-RU" sz="32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760413" y="2420938"/>
            <a:ext cx="7772400" cy="2160587"/>
          </a:xfrm>
        </p:spPr>
        <p:txBody>
          <a:bodyPr/>
          <a:lstStyle/>
          <a:p>
            <a:pPr marR="0"/>
            <a:r>
              <a:rPr lang="ru-RU" sz="2500" dirty="0" smtClean="0">
                <a:latin typeface="Arial" charset="0"/>
                <a:cs typeface="Arial" charset="0"/>
              </a:rPr>
              <a:t>В.Ф. Алексахин, </a:t>
            </a:r>
            <a:r>
              <a:rPr lang="ru-RU" sz="2500" b="1" dirty="0" smtClean="0">
                <a:latin typeface="Arial" charset="0"/>
                <a:cs typeface="Arial" charset="0"/>
              </a:rPr>
              <a:t>В.А. Бахтин</a:t>
            </a:r>
            <a:r>
              <a:rPr lang="ru-RU" sz="2500" dirty="0" smtClean="0">
                <a:latin typeface="Arial" charset="0"/>
                <a:cs typeface="Arial" charset="0"/>
              </a:rPr>
              <a:t>, О.Ф. Жукова, </a:t>
            </a:r>
            <a:endParaRPr lang="en-US" sz="2500" dirty="0" smtClean="0">
              <a:latin typeface="Arial" charset="0"/>
              <a:cs typeface="Arial" charset="0"/>
            </a:endParaRPr>
          </a:p>
          <a:p>
            <a:pPr marR="0"/>
            <a:r>
              <a:rPr lang="ru-RU" sz="2500" dirty="0" smtClean="0">
                <a:latin typeface="Arial" charset="0"/>
                <a:cs typeface="Arial" charset="0"/>
              </a:rPr>
              <a:t>Д.А. Захаров, В.А. Крюков, </a:t>
            </a:r>
            <a:endParaRPr lang="en-US" sz="2500" dirty="0" smtClean="0">
              <a:latin typeface="Arial" charset="0"/>
              <a:cs typeface="Arial" charset="0"/>
            </a:endParaRPr>
          </a:p>
          <a:p>
            <a:pPr marR="0"/>
            <a:r>
              <a:rPr lang="ru-RU" sz="2500" dirty="0" smtClean="0">
                <a:latin typeface="Arial" charset="0"/>
                <a:cs typeface="Arial" charset="0"/>
              </a:rPr>
              <a:t>Н.В. Поддерюгина, О.А. Савицкая</a:t>
            </a:r>
          </a:p>
          <a:p>
            <a:pPr marR="0" eaLnBrk="1" hangingPunct="1"/>
            <a:endParaRPr lang="ru-RU" sz="2500" dirty="0" smtClean="0">
              <a:latin typeface="Arial" charset="0"/>
              <a:cs typeface="Arial" charset="0"/>
            </a:endParaRPr>
          </a:p>
          <a:p>
            <a:pPr marR="0" eaLnBrk="1" hangingPunct="1"/>
            <a:r>
              <a:rPr lang="en-US" sz="2500" dirty="0" smtClean="0">
                <a:latin typeface="Arial" charset="0"/>
                <a:cs typeface="Arial" charset="0"/>
              </a:rPr>
              <a:t>                    dvm@keldysh.ru</a:t>
            </a:r>
            <a:endParaRPr lang="en-US" sz="2500" b="1" dirty="0" smtClean="0">
              <a:latin typeface="Arial" charset="0"/>
              <a:cs typeface="Arial" charset="0"/>
            </a:endParaRPr>
          </a:p>
          <a:p>
            <a:pPr marR="0" eaLnBrk="1" hangingPunct="1"/>
            <a:endParaRPr lang="ru-RU" sz="25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8E2AD-2B59-4B84-A26D-306F2A97FC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  <p:pic>
        <p:nvPicPr>
          <p:cNvPr id="5" name="Picture 4" descr="IP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41335"/>
            <a:ext cx="9144000" cy="1216665"/>
          </a:xfrm>
          <a:prstGeom prst="rect">
            <a:avLst/>
          </a:prstGeom>
        </p:spPr>
      </p:pic>
      <p:pic>
        <p:nvPicPr>
          <p:cNvPr id="6" name="Picture 2" descr="Научный сервис в сети Интернет - 2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000125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69D81-489E-4CE5-BAAE-C7B202383D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476672"/>
            <a:ext cx="92900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PROGRAM    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JACOBY_DVMH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PARAMETER    (L=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4096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 ITMAX=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REAL     A(L,L), B(L,L)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DVM$     DISTRIBUTE     ( BLOCK,   BLOCK)   ::   A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DVM$     ALIGN  B(I,J)  WITH  A(I,J)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PRINT *,  '**********  TEST_JACOBI   **********'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DO IT  =  1,  ITMAX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</a:t>
            </a: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REGION INOUT(A,B)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DVM$              </a:t>
            </a: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PARALLEL (J,I) ON  A(I,  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DO  J  =  2,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DO  I  =  2,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     A(I, J)  =  B(I, 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ENDDO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ENDDO    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</a:rPr>
              <a:t>DVM$               PARALLEL (J,I) ON B(I,  J)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ea typeface="MS Mincho" pitchFamily="49" charset="-128"/>
              </a:rPr>
              <a:t>, SHADOW_RENEW (A)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DO  J = 2, 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DO  I = 2, 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       B(I, J) =  (A(I-1, J) + A(I, J-1) +  A(I+1, J) + A(I, J+1)) / 4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ENDDO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ENDDO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          END REGION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	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ENDDO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EEB50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EEB500"/>
                </a:solidFill>
                <a:latin typeface="Arial" pitchFamily="34" charset="0"/>
                <a:cs typeface="Arial" pitchFamily="34" charset="0"/>
              </a:rPr>
              <a:t>DVM$     IO_MODE(LOCAL, ASYNCHRONOUS)</a:t>
            </a:r>
            <a:endParaRPr lang="ru-RU" sz="1400" b="1" dirty="0" smtClean="0">
              <a:solidFill>
                <a:srgbClr val="EEB5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	       OPEN(3, FILE='JAC.DAT', ACCESS='STREAM')</a:t>
            </a:r>
          </a:p>
          <a:p>
            <a:pPr lvl="1"/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     GET_ACTUAL(B)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WRITE(3, *) B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CLOSE(3)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END</a:t>
            </a:r>
            <a:endParaRPr lang="en-US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1989013"/>
            <a:ext cx="4248150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Алгоритм Якоби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в модели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DVMH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660AF-515E-4EE3-81A8-B2261C2A2E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51520" y="-27384"/>
            <a:ext cx="7992888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en-US" b="1" dirty="0" smtClean="0"/>
              <a:t>FILE </a:t>
            </a:r>
            <a:r>
              <a:rPr lang="en-US" b="1" dirty="0"/>
              <a:t>*f;	</a:t>
            </a:r>
          </a:p>
          <a:p>
            <a:r>
              <a:rPr lang="en-US" b="1" dirty="0">
                <a:solidFill>
                  <a:srgbClr val="009900"/>
                </a:solidFill>
              </a:rPr>
              <a:t>#</a:t>
            </a:r>
            <a:r>
              <a:rPr lang="en-US" b="1" dirty="0" err="1">
                <a:solidFill>
                  <a:srgbClr val="009900"/>
                </a:solidFill>
              </a:rPr>
              <a:t>pragma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dvm</a:t>
            </a:r>
            <a:r>
              <a:rPr lang="en-US" b="1" dirty="0">
                <a:solidFill>
                  <a:srgbClr val="009900"/>
                </a:solidFill>
              </a:rPr>
              <a:t> array distribute[block][block] shadow[1:1][1:1]</a:t>
            </a:r>
          </a:p>
          <a:p>
            <a:r>
              <a:rPr lang="en-US" b="1" dirty="0"/>
              <a:t>double A[L][L];</a:t>
            </a:r>
          </a:p>
          <a:p>
            <a:r>
              <a:rPr lang="en-US" b="1" dirty="0">
                <a:solidFill>
                  <a:srgbClr val="009900"/>
                </a:solidFill>
              </a:rPr>
              <a:t>#</a:t>
            </a:r>
            <a:r>
              <a:rPr lang="en-US" b="1" dirty="0" err="1">
                <a:solidFill>
                  <a:srgbClr val="009900"/>
                </a:solidFill>
              </a:rPr>
              <a:t>pragma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dvm</a:t>
            </a:r>
            <a:r>
              <a:rPr lang="en-US" b="1" dirty="0">
                <a:solidFill>
                  <a:srgbClr val="009900"/>
                </a:solidFill>
              </a:rPr>
              <a:t> array align ([</a:t>
            </a:r>
            <a:r>
              <a:rPr lang="en-US" b="1" dirty="0" err="1">
                <a:solidFill>
                  <a:srgbClr val="009900"/>
                </a:solidFill>
              </a:rPr>
              <a:t>i</a:t>
            </a:r>
            <a:r>
              <a:rPr lang="en-US" b="1" dirty="0">
                <a:solidFill>
                  <a:srgbClr val="009900"/>
                </a:solidFill>
              </a:rPr>
              <a:t>][j] with A[</a:t>
            </a:r>
            <a:r>
              <a:rPr lang="en-US" b="1" dirty="0" err="1">
                <a:solidFill>
                  <a:srgbClr val="009900"/>
                </a:solidFill>
              </a:rPr>
              <a:t>i</a:t>
            </a:r>
            <a:r>
              <a:rPr lang="en-US" b="1" dirty="0">
                <a:solidFill>
                  <a:srgbClr val="009900"/>
                </a:solidFill>
              </a:rPr>
              <a:t>][j])</a:t>
            </a:r>
          </a:p>
          <a:p>
            <a:r>
              <a:rPr lang="en-US" b="1" dirty="0"/>
              <a:t>double B[L][L];</a:t>
            </a:r>
          </a:p>
          <a:p>
            <a:r>
              <a:rPr lang="en-US" b="1" dirty="0" err="1"/>
              <a:t>int</a:t>
            </a:r>
            <a:r>
              <a:rPr lang="en-US" b="1" dirty="0"/>
              <a:t> main(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argc</a:t>
            </a:r>
            <a:r>
              <a:rPr lang="en-US" b="1" dirty="0"/>
              <a:t>, char *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en-US" b="1" dirty="0"/>
              <a:t>    for(</a:t>
            </a:r>
            <a:r>
              <a:rPr lang="en-US" b="1" dirty="0" err="1"/>
              <a:t>int</a:t>
            </a:r>
            <a:r>
              <a:rPr lang="en-US" b="1" dirty="0"/>
              <a:t> it = 0; it &lt; ITMAX; it++) {</a:t>
            </a:r>
          </a:p>
          <a:p>
            <a:r>
              <a:rPr lang="en-US" b="1" dirty="0">
                <a:solidFill>
                  <a:srgbClr val="FF3399"/>
                </a:solidFill>
              </a:rPr>
              <a:t>         #</a:t>
            </a:r>
            <a:r>
              <a:rPr lang="en-US" b="1" dirty="0" err="1">
                <a:solidFill>
                  <a:srgbClr val="FF3399"/>
                </a:solidFill>
              </a:rPr>
              <a:t>pragma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dvm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smtClean="0">
                <a:solidFill>
                  <a:srgbClr val="FF3399"/>
                </a:solidFill>
              </a:rPr>
              <a:t>region </a:t>
            </a:r>
            <a:r>
              <a:rPr lang="en-US" b="1" dirty="0" err="1" smtClean="0">
                <a:solidFill>
                  <a:srgbClr val="FF3399"/>
                </a:solidFill>
              </a:rPr>
              <a:t>inout</a:t>
            </a:r>
            <a:r>
              <a:rPr lang="en-US" b="1" dirty="0" smtClean="0">
                <a:solidFill>
                  <a:srgbClr val="FF3399"/>
                </a:solidFill>
              </a:rPr>
              <a:t> (A,B) 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        {</a:t>
            </a:r>
            <a:endParaRPr lang="en-US" b="1" dirty="0">
              <a:solidFill>
                <a:srgbClr val="FF3399"/>
              </a:solidFill>
            </a:endParaRPr>
          </a:p>
          <a:p>
            <a:r>
              <a:rPr lang="en-US" b="1" dirty="0">
                <a:solidFill>
                  <a:srgbClr val="FF3399"/>
                </a:solidFill>
              </a:rPr>
              <a:t>       </a:t>
            </a:r>
            <a:r>
              <a:rPr lang="en-US" b="1" dirty="0">
                <a:solidFill>
                  <a:srgbClr val="3333FF"/>
                </a:solidFill>
              </a:rPr>
              <a:t>     #</a:t>
            </a:r>
            <a:r>
              <a:rPr lang="en-US" b="1" dirty="0" err="1">
                <a:solidFill>
                  <a:srgbClr val="3333FF"/>
                </a:solidFill>
              </a:rPr>
              <a:t>pragma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dvm</a:t>
            </a:r>
            <a:r>
              <a:rPr lang="en-US" b="1" dirty="0">
                <a:solidFill>
                  <a:srgbClr val="3333FF"/>
                </a:solidFill>
              </a:rPr>
              <a:t> parallel([</a:t>
            </a:r>
            <a:r>
              <a:rPr lang="en-US" b="1" dirty="0" err="1">
                <a:solidFill>
                  <a:srgbClr val="3333FF"/>
                </a:solidFill>
              </a:rPr>
              <a:t>i</a:t>
            </a:r>
            <a:r>
              <a:rPr lang="en-US" b="1" dirty="0">
                <a:solidFill>
                  <a:srgbClr val="3333FF"/>
                </a:solidFill>
              </a:rPr>
              <a:t>][j] on A[</a:t>
            </a:r>
            <a:r>
              <a:rPr lang="en-US" b="1" dirty="0" err="1">
                <a:solidFill>
                  <a:srgbClr val="3333FF"/>
                </a:solidFill>
              </a:rPr>
              <a:t>i</a:t>
            </a:r>
            <a:r>
              <a:rPr lang="en-US" b="1" dirty="0">
                <a:solidFill>
                  <a:srgbClr val="3333FF"/>
                </a:solidFill>
              </a:rPr>
              <a:t>][j])</a:t>
            </a:r>
          </a:p>
          <a:p>
            <a:r>
              <a:rPr lang="en-US" b="1" dirty="0"/>
              <a:t>            for 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= 1; </a:t>
            </a:r>
            <a:r>
              <a:rPr lang="en-US" b="1" dirty="0" smtClean="0"/>
              <a:t>i </a:t>
            </a:r>
            <a:r>
              <a:rPr lang="en-US" b="1" dirty="0"/>
              <a:t>&lt; L - 1; </a:t>
            </a:r>
            <a:r>
              <a:rPr lang="en-US" b="1" dirty="0" err="1"/>
              <a:t>i</a:t>
            </a:r>
            <a:r>
              <a:rPr lang="en-US" b="1" dirty="0"/>
              <a:t>++)</a:t>
            </a:r>
          </a:p>
          <a:p>
            <a:r>
              <a:rPr lang="en-US" b="1" dirty="0"/>
              <a:t>                for (</a:t>
            </a:r>
            <a:r>
              <a:rPr lang="en-US" b="1" dirty="0" err="1"/>
              <a:t>int</a:t>
            </a:r>
            <a:r>
              <a:rPr lang="en-US" b="1" dirty="0"/>
              <a:t> j = 1; j &lt; L-1; j++)  A[</a:t>
            </a:r>
            <a:r>
              <a:rPr lang="en-US" b="1" dirty="0" err="1"/>
              <a:t>i</a:t>
            </a:r>
            <a:r>
              <a:rPr lang="en-US" b="1" dirty="0"/>
              <a:t>][j] = B[</a:t>
            </a:r>
            <a:r>
              <a:rPr lang="en-US" b="1" dirty="0" err="1"/>
              <a:t>i</a:t>
            </a:r>
            <a:r>
              <a:rPr lang="en-US" b="1" dirty="0"/>
              <a:t>][j];</a:t>
            </a:r>
          </a:p>
          <a:p>
            <a:r>
              <a:rPr lang="en-US" b="1" dirty="0">
                <a:solidFill>
                  <a:srgbClr val="3333FF"/>
                </a:solidFill>
              </a:rPr>
              <a:t>            #</a:t>
            </a:r>
            <a:r>
              <a:rPr lang="en-US" b="1" dirty="0" err="1">
                <a:solidFill>
                  <a:srgbClr val="3333FF"/>
                </a:solidFill>
              </a:rPr>
              <a:t>pragma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dvm</a:t>
            </a:r>
            <a:r>
              <a:rPr lang="en-US" b="1" dirty="0">
                <a:solidFill>
                  <a:srgbClr val="3333FF"/>
                </a:solidFill>
              </a:rPr>
              <a:t> parallel([</a:t>
            </a:r>
            <a:r>
              <a:rPr lang="en-US" b="1" dirty="0" err="1">
                <a:solidFill>
                  <a:srgbClr val="3333FF"/>
                </a:solidFill>
              </a:rPr>
              <a:t>i</a:t>
            </a:r>
            <a:r>
              <a:rPr lang="en-US" b="1" dirty="0">
                <a:solidFill>
                  <a:srgbClr val="3333FF"/>
                </a:solidFill>
              </a:rPr>
              <a:t>][</a:t>
            </a:r>
            <a:r>
              <a:rPr lang="en-US" b="1" dirty="0" smtClean="0">
                <a:solidFill>
                  <a:srgbClr val="3333FF"/>
                </a:solidFill>
              </a:rPr>
              <a:t>j] on </a:t>
            </a:r>
            <a:r>
              <a:rPr lang="en-US" b="1" dirty="0">
                <a:solidFill>
                  <a:srgbClr val="3333FF"/>
                </a:solidFill>
              </a:rPr>
              <a:t>B[</a:t>
            </a:r>
            <a:r>
              <a:rPr lang="en-US" b="1" dirty="0" err="1">
                <a:solidFill>
                  <a:srgbClr val="3333FF"/>
                </a:solidFill>
              </a:rPr>
              <a:t>i</a:t>
            </a:r>
            <a:r>
              <a:rPr lang="en-US" b="1" dirty="0">
                <a:solidFill>
                  <a:srgbClr val="3333FF"/>
                </a:solidFill>
              </a:rPr>
              <a:t>][j]),</a:t>
            </a:r>
            <a:r>
              <a:rPr lang="en-US" b="1" dirty="0">
                <a:solidFill>
                  <a:srgbClr val="FFD85D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shadow_renew</a:t>
            </a:r>
            <a:r>
              <a:rPr lang="en-US" b="1" dirty="0">
                <a:solidFill>
                  <a:srgbClr val="009900"/>
                </a:solidFill>
              </a:rPr>
              <a:t>(A)</a:t>
            </a:r>
          </a:p>
          <a:p>
            <a:r>
              <a:rPr lang="en-US" b="1" dirty="0"/>
              <a:t>            for 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= 1;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/>
              <a:t>&lt; L - 1; </a:t>
            </a:r>
            <a:r>
              <a:rPr lang="en-US" b="1" dirty="0" err="1"/>
              <a:t>i</a:t>
            </a:r>
            <a:r>
              <a:rPr lang="en-US" b="1" dirty="0"/>
              <a:t>++)</a:t>
            </a:r>
          </a:p>
          <a:p>
            <a:r>
              <a:rPr lang="en-US" b="1" dirty="0"/>
              <a:t>                for (</a:t>
            </a:r>
            <a:r>
              <a:rPr lang="en-US" b="1" dirty="0" err="1"/>
              <a:t>int</a:t>
            </a:r>
            <a:r>
              <a:rPr lang="en-US" b="1" dirty="0"/>
              <a:t> j = 1; j &lt; L - 1; j++)</a:t>
            </a:r>
          </a:p>
          <a:p>
            <a:r>
              <a:rPr lang="en-US" b="1" dirty="0"/>
              <a:t>                    B[</a:t>
            </a:r>
            <a:r>
              <a:rPr lang="en-US" b="1" dirty="0" err="1"/>
              <a:t>i</a:t>
            </a:r>
            <a:r>
              <a:rPr lang="en-US" b="1" dirty="0"/>
              <a:t>][j] = (A[</a:t>
            </a:r>
            <a:r>
              <a:rPr lang="en-US" b="1" dirty="0" err="1"/>
              <a:t>i</a:t>
            </a:r>
            <a:r>
              <a:rPr lang="en-US" b="1" dirty="0"/>
              <a:t> - 1][j] + A[</a:t>
            </a:r>
            <a:r>
              <a:rPr lang="en-US" b="1" dirty="0" err="1"/>
              <a:t>i</a:t>
            </a:r>
            <a:r>
              <a:rPr lang="en-US" b="1" dirty="0"/>
              <a:t> + 1][j] + A[</a:t>
            </a:r>
            <a:r>
              <a:rPr lang="en-US" b="1" dirty="0" err="1"/>
              <a:t>i</a:t>
            </a:r>
            <a:r>
              <a:rPr lang="en-US" b="1" dirty="0"/>
              <a:t>][j - 1] + A[</a:t>
            </a:r>
            <a:r>
              <a:rPr lang="en-US" b="1" dirty="0" err="1"/>
              <a:t>i</a:t>
            </a:r>
            <a:r>
              <a:rPr lang="en-US" b="1" dirty="0"/>
              <a:t>][j + 1]) / 4.;</a:t>
            </a:r>
          </a:p>
          <a:p>
            <a:r>
              <a:rPr lang="en-US" b="1" dirty="0"/>
              <a:t>        </a:t>
            </a:r>
            <a:r>
              <a:rPr lang="en-US" b="1" dirty="0">
                <a:solidFill>
                  <a:srgbClr val="FF3399"/>
                </a:solidFill>
              </a:rPr>
              <a:t>}</a:t>
            </a:r>
          </a:p>
          <a:p>
            <a:r>
              <a:rPr lang="en-US" b="1" dirty="0"/>
              <a:t>    }</a:t>
            </a:r>
          </a:p>
          <a:p>
            <a:r>
              <a:rPr lang="en-US" b="1" dirty="0"/>
              <a:t>   f = </a:t>
            </a:r>
            <a:r>
              <a:rPr lang="en-US" b="1" dirty="0" err="1"/>
              <a:t>fopen</a:t>
            </a:r>
            <a:r>
              <a:rPr lang="en-US" b="1" dirty="0"/>
              <a:t>("jacobi.dat", "</a:t>
            </a:r>
            <a:r>
              <a:rPr lang="en-US" b="1" dirty="0" err="1" smtClean="0"/>
              <a:t>wb</a:t>
            </a:r>
            <a:r>
              <a:rPr lang="en-US" b="1" dirty="0" err="1" smtClean="0">
                <a:solidFill>
                  <a:srgbClr val="FFC000"/>
                </a:solidFill>
              </a:rPr>
              <a:t>sl</a:t>
            </a:r>
            <a:r>
              <a:rPr lang="en-US" b="1" dirty="0" smtClean="0"/>
              <a:t>");</a:t>
            </a:r>
            <a:endParaRPr lang="en-US" b="1" dirty="0"/>
          </a:p>
          <a:p>
            <a:r>
              <a:rPr lang="en-US" b="1" dirty="0">
                <a:solidFill>
                  <a:srgbClr val="FF3399"/>
                </a:solidFill>
              </a:rPr>
              <a:t>   #</a:t>
            </a:r>
            <a:r>
              <a:rPr lang="en-US" b="1" dirty="0" err="1">
                <a:solidFill>
                  <a:srgbClr val="FF3399"/>
                </a:solidFill>
              </a:rPr>
              <a:t>pragma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dvm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get_actual</a:t>
            </a:r>
            <a:r>
              <a:rPr lang="en-US" b="1" dirty="0">
                <a:solidFill>
                  <a:srgbClr val="FF3399"/>
                </a:solidFill>
              </a:rPr>
              <a:t>(B)</a:t>
            </a:r>
          </a:p>
          <a:p>
            <a:r>
              <a:rPr lang="en-US" b="1" dirty="0"/>
              <a:t>   </a:t>
            </a:r>
            <a:r>
              <a:rPr lang="en-US" b="1" dirty="0" err="1"/>
              <a:t>fwrite</a:t>
            </a:r>
            <a:r>
              <a:rPr lang="en-US" b="1" dirty="0"/>
              <a:t>(B, </a:t>
            </a:r>
            <a:r>
              <a:rPr lang="en-US" b="1" dirty="0" err="1"/>
              <a:t>sizeof</a:t>
            </a:r>
            <a:r>
              <a:rPr lang="en-US" b="1" dirty="0"/>
              <a:t>(double), L * L, f);</a:t>
            </a:r>
          </a:p>
          <a:p>
            <a:r>
              <a:rPr lang="en-US" b="1" dirty="0"/>
              <a:t>   </a:t>
            </a:r>
            <a:r>
              <a:rPr lang="en-US" b="1" dirty="0" err="1"/>
              <a:t>fclose</a:t>
            </a:r>
            <a:r>
              <a:rPr lang="en-US" b="1" dirty="0"/>
              <a:t>(f); </a:t>
            </a:r>
          </a:p>
          <a:p>
            <a:r>
              <a:rPr lang="en-US" b="1" dirty="0"/>
              <a:t>   return 0;</a:t>
            </a:r>
          </a:p>
          <a:p>
            <a:r>
              <a:rPr lang="en-US" b="1" dirty="0" smtClean="0"/>
              <a:t>}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500563" y="5229225"/>
            <a:ext cx="4248150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Алгоритм Якоби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в модели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DVMH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1" y="548670"/>
            <a:ext cx="8229600" cy="36005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Параллельный ввод-вывод в языке С-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DVMH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123"/>
          <p:cNvSpPr/>
          <p:nvPr/>
        </p:nvSpPr>
        <p:spPr>
          <a:xfrm>
            <a:off x="459958" y="1124744"/>
            <a:ext cx="8504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50000"/>
                </a:schemeClr>
              </a:buClr>
            </a:pPr>
            <a:r>
              <a:rPr lang="fr-FR" sz="2000" dirty="0" err="1" smtClean="0"/>
              <a:t>const</a:t>
            </a:r>
            <a:r>
              <a:rPr lang="fr-FR" sz="2000" dirty="0" smtClean="0"/>
              <a:t> char *mode = "</a:t>
            </a:r>
            <a:r>
              <a:rPr lang="fr-FR" sz="2000" dirty="0" err="1" smtClean="0"/>
              <a:t>wb</a:t>
            </a:r>
            <a:r>
              <a:rPr lang="fr-FR" sz="2000" dirty="0" smtClean="0"/>
              <a:t>";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</a:pPr>
            <a:r>
              <a:rPr lang="fr-FR" sz="2000" dirty="0" smtClean="0"/>
              <a:t>FILE *</a:t>
            </a:r>
            <a:r>
              <a:rPr lang="fr-FR" sz="2000" dirty="0" err="1" smtClean="0"/>
              <a:t>cp</a:t>
            </a:r>
            <a:r>
              <a:rPr lang="fr-FR" sz="2000" dirty="0" smtClean="0"/>
              <a:t> = </a:t>
            </a:r>
            <a:r>
              <a:rPr lang="fr-FR" sz="2000" dirty="0" err="1" smtClean="0"/>
              <a:t>fopen</a:t>
            </a:r>
            <a:r>
              <a:rPr lang="fr-FR" sz="2000" dirty="0" smtClean="0"/>
              <a:t>("</a:t>
            </a:r>
            <a:r>
              <a:rPr lang="fr-FR" sz="2000" dirty="0" err="1" smtClean="0"/>
              <a:t>jac</a:t>
            </a:r>
            <a:r>
              <a:rPr lang="fr-FR" sz="2000" b="1" dirty="0" err="1" smtClean="0"/>
              <a:t>_</a:t>
            </a:r>
            <a:r>
              <a:rPr lang="fr-FR" sz="2000" b="1" dirty="0" smtClean="0"/>
              <a:t>%02d</a:t>
            </a:r>
            <a:r>
              <a:rPr lang="fr-FR" sz="2000" dirty="0" smtClean="0"/>
              <a:t>.dat", </a:t>
            </a:r>
            <a:r>
              <a:rPr lang="fr-FR" sz="2000" b="1" dirty="0" smtClean="0"/>
              <a:t>mode</a:t>
            </a:r>
            <a:r>
              <a:rPr lang="fr-FR" sz="2000" dirty="0" smtClean="0"/>
              <a:t>);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6" y="2182853"/>
          <a:ext cx="8280920" cy="37114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28072"/>
                <a:gridCol w="6952848"/>
              </a:tblGrid>
              <a:tr h="735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mode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Режим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ввода-вывода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200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wb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Синхронный последовательный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ввод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вывод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9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wbl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Синхронный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параллельный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ввод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вывод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в локальный файл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9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wbp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Синхронный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параллельный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ввод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вывод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в параллельный файл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9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wbs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Асинхронный последовательный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ввод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вывод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9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wbsl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Асинхронный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параллельный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ввод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вывод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в локальный файл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7905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“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wbsp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Асинхронный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параллельный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ввод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вывод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в параллельный файл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548670"/>
            <a:ext cx="8363273" cy="36005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Параллельный ввод-вывод в языке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Fortran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DVMH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123"/>
          <p:cNvSpPr/>
          <p:nvPr/>
        </p:nvSpPr>
        <p:spPr>
          <a:xfrm>
            <a:off x="107504" y="980728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!DVM$ IO_MODE ([PARALLEL]</a:t>
            </a:r>
          </a:p>
          <a:p>
            <a:r>
              <a:rPr lang="en-US" b="1" dirty="0" smtClean="0"/>
              <a:t>  		  [[,]LOCAL]</a:t>
            </a:r>
          </a:p>
          <a:p>
            <a:r>
              <a:rPr lang="en-US" b="1" dirty="0" smtClean="0"/>
              <a:t>                               [[,]ASYNC])</a:t>
            </a:r>
            <a:endParaRPr lang="en-US" dirty="0" smtClean="0"/>
          </a:p>
          <a:p>
            <a:r>
              <a:rPr lang="en-US" dirty="0" smtClean="0"/>
              <a:t>              </a:t>
            </a:r>
          </a:p>
          <a:p>
            <a:r>
              <a:rPr lang="en-US" dirty="0" smtClean="0"/>
              <a:t>             PARAMETER (L=16000)</a:t>
            </a:r>
          </a:p>
          <a:p>
            <a:r>
              <a:rPr lang="en-US" dirty="0" smtClean="0"/>
              <a:t>             DOUBLE PRECISION A(L,L), B(L,L)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!DVM$ DISTRIBUTE ( BLOCK, BLOCK) :: A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!DVM$ ALIGN B(I,J) WITH A(I,J)</a:t>
            </a:r>
          </a:p>
          <a:p>
            <a:r>
              <a:rPr lang="en-US" dirty="0" smtClean="0"/>
              <a:t>...</a:t>
            </a:r>
          </a:p>
          <a:p>
            <a:r>
              <a:rPr lang="en-US" b="1" dirty="0" smtClean="0">
                <a:solidFill>
                  <a:srgbClr val="EEB500"/>
                </a:solidFill>
              </a:rPr>
              <a:t>!DVM$  IO_MODE (LOCAL, ASYNC)</a:t>
            </a:r>
          </a:p>
          <a:p>
            <a:r>
              <a:rPr lang="en-US" dirty="0" smtClean="0"/>
              <a:t>             OPEN(4, ACCESS='STREAM', FILE = '</a:t>
            </a:r>
            <a:r>
              <a:rPr lang="fr-FR" dirty="0" smtClean="0"/>
              <a:t> DATA_%02d.DAT</a:t>
            </a:r>
            <a:r>
              <a:rPr lang="en-US" dirty="0" smtClean="0"/>
              <a:t>', ERR=44)</a:t>
            </a:r>
          </a:p>
          <a:p>
            <a:r>
              <a:rPr lang="en-US" dirty="0" smtClean="0"/>
              <a:t>               ...</a:t>
            </a:r>
          </a:p>
          <a:p>
            <a:r>
              <a:rPr lang="en-US" dirty="0" smtClean="0"/>
              <a:t>             WRITE(4) A(2:L-1,2:L-1), B</a:t>
            </a:r>
          </a:p>
          <a:p>
            <a:r>
              <a:rPr lang="en-US" dirty="0" smtClean="0"/>
              <a:t>               ...</a:t>
            </a:r>
          </a:p>
          <a:p>
            <a:r>
              <a:rPr lang="en-US" dirty="0" smtClean="0"/>
              <a:t>             CLOSE(4)</a:t>
            </a:r>
          </a:p>
          <a:p>
            <a:r>
              <a:rPr lang="en-US" dirty="0" smtClean="0"/>
              <a:t>                ...</a:t>
            </a:r>
          </a:p>
          <a:p>
            <a:r>
              <a:rPr lang="en-US" dirty="0" smtClean="0"/>
              <a:t>44:        PRINT *, 'ERROR HAPPENED! PROGRAM TERMINATES'</a:t>
            </a:r>
          </a:p>
          <a:p>
            <a:r>
              <a:rPr lang="en-US" dirty="0" smtClean="0"/>
              <a:t>             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548593"/>
            <a:ext cx="8712968" cy="36005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Времена выполнения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100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итераций программы Якоби 32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000x32000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при сохранении 10 контрольных точек на «Ломоносове»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26FCF-2BE6-4E52-8ACB-8CF8C27DC082}" type="slidenum">
              <a:rPr lang="ru-RU" b="1" smtClean="0"/>
              <a:pPr>
                <a:defRPr/>
              </a:pPr>
              <a:t>14</a:t>
            </a:fld>
            <a:endParaRPr lang="ru-RU" b="1"/>
          </a:p>
        </p:txBody>
      </p:sp>
      <p:graphicFrame>
        <p:nvGraphicFramePr>
          <p:cNvPr id="7" name="Chart 6"/>
          <p:cNvGraphicFramePr/>
          <p:nvPr/>
        </p:nvGraphicFramePr>
        <p:xfrm>
          <a:off x="467544" y="1268760"/>
          <a:ext cx="828092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F2872-65FA-4DB8-BF1B-35A128FBEA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200" y="632048"/>
            <a:ext cx="8229600" cy="3587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распараллеливание </a:t>
            </a:r>
            <a:b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MPI-</a:t>
            </a:r>
            <a: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endParaRPr lang="ru-RU" sz="28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4294967295"/>
          </p:nvPr>
        </p:nvSpPr>
        <p:spPr>
          <a:xfrm>
            <a:off x="519113" y="1135286"/>
            <a:ext cx="8229600" cy="4525962"/>
          </a:xfrm>
        </p:spPr>
        <p:txBody>
          <a:bodyPr/>
          <a:lstStyle/>
          <a:p>
            <a:pPr eaLnBrk="1" hangingPunct="1"/>
            <a:endParaRPr lang="ru-RU" sz="21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2100" dirty="0" smtClean="0">
                <a:latin typeface="Arial" charset="0"/>
                <a:cs typeface="Arial" charset="0"/>
              </a:rPr>
              <a:t>Реализован новый режим работы DVM-системы - локально в каждом процессе</a:t>
            </a:r>
          </a:p>
          <a:p>
            <a:pPr eaLnBrk="1" hangingPunct="1"/>
            <a:r>
              <a:rPr lang="ru-RU" sz="2100" dirty="0" smtClean="0">
                <a:latin typeface="Arial" charset="0"/>
                <a:cs typeface="Arial" charset="0"/>
              </a:rPr>
              <a:t>Добавлена конструкция нераспределенного параллельного цикла</a:t>
            </a:r>
          </a:p>
          <a:p>
            <a:pPr eaLnBrk="1" hangingPunct="1"/>
            <a:r>
              <a:rPr lang="ru-RU" sz="2100" dirty="0" smtClean="0">
                <a:latin typeface="Arial" charset="0"/>
                <a:cs typeface="Arial" charset="0"/>
              </a:rPr>
              <a:t>Поэтапное распараллеливание и быстрая оценка эффективности DVMH-распараллеливания по ядрам ЦПУ и ГПУ перед проведением полноценного распараллеливания</a:t>
            </a:r>
          </a:p>
          <a:p>
            <a:pPr eaLnBrk="1" hangingPunct="1"/>
            <a:r>
              <a:rPr lang="ru-RU" sz="2100" dirty="0" smtClean="0">
                <a:latin typeface="Arial" charset="0"/>
                <a:cs typeface="Arial" charset="0"/>
              </a:rPr>
              <a:t>Возможность использовать DVMH-распараллеливание внутри узла кластера в готовых MPI-программах</a:t>
            </a:r>
            <a:endParaRPr lang="en-US" sz="2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69D81-489E-4CE5-BAAE-C7B202383D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476672"/>
            <a:ext cx="92900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PROGRAM    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JACOBY_DVMH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PARAMETER    (L=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4096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 ITMAX=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REAL     A(L,L), B(L,L)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PRINT *,  '**********  TEST_JACOBI   **********'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DO IT  =  1,  ITMAX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</a:t>
            </a: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REGION INOUT(A,B)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DVM$              </a:t>
            </a: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PARALLEL (J,I)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DO  J  =  2,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DO  I  =  2,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     A(I, J)  =  B(I, 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ENDDO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ENDDO    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</a:rPr>
              <a:t>DVM$               PARALLEL (J,I) </a:t>
            </a:r>
            <a:endParaRPr lang="ru-RU" sz="1400" b="1" dirty="0" smtClean="0">
              <a:solidFill>
                <a:srgbClr val="3333FF"/>
              </a:solidFill>
              <a:latin typeface="Arial" pitchFamily="34" charset="0"/>
              <a:ea typeface="MS Mincho" pitchFamily="49" charset="-128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         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DO  J = 2, 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DO  I = 2, 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       B(I, J) =  (A(I-1, J) + A(I, J-1) +  A(I+1, J) + A(I, J+1)) / 4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ENDDO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ENDDO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          END REGION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	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ENDDO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FFD85D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D85D"/>
                </a:solidFill>
                <a:latin typeface="Arial" pitchFamily="34" charset="0"/>
                <a:cs typeface="Arial" pitchFamily="34" charset="0"/>
              </a:rPr>
              <a:t>DVM$     IO_MODE(LOCAL, ASYNCHRONOUS)</a:t>
            </a:r>
            <a:endParaRPr lang="ru-RU" sz="1400" b="1" dirty="0" smtClean="0">
              <a:solidFill>
                <a:srgbClr val="FFD85D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	       OPEN(3, FILE='JAC.DAT', ACCESS='STREAM')</a:t>
            </a:r>
          </a:p>
          <a:p>
            <a:pPr lvl="1"/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     GET_ACTUAL(B)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WRITE(3, *) B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CLOSE(3)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END</a:t>
            </a:r>
            <a:endParaRPr lang="en-US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1989013"/>
            <a:ext cx="4248150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Алгоритм Якоби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в модели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DVMH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660AF-515E-4EE3-81A8-B2261C2A2E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06486" y="406687"/>
            <a:ext cx="9290050" cy="647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/>
              <a:t>FILE </a:t>
            </a:r>
            <a:r>
              <a:rPr lang="en-US" sz="1600" b="1" dirty="0"/>
              <a:t>*f;	</a:t>
            </a:r>
          </a:p>
          <a:p>
            <a:r>
              <a:rPr lang="en-US" sz="1900" b="1" dirty="0" smtClean="0"/>
              <a:t>double </a:t>
            </a:r>
            <a:r>
              <a:rPr lang="en-US" sz="1900" b="1" dirty="0"/>
              <a:t>A[L][L];</a:t>
            </a:r>
          </a:p>
          <a:p>
            <a:r>
              <a:rPr lang="en-US" sz="1900" b="1" dirty="0" smtClean="0"/>
              <a:t>double </a:t>
            </a:r>
            <a:r>
              <a:rPr lang="en-US" sz="1900" b="1" dirty="0"/>
              <a:t>B[L][L];</a:t>
            </a:r>
          </a:p>
          <a:p>
            <a:r>
              <a:rPr lang="en-US" sz="1900" b="1" dirty="0" err="1"/>
              <a:t>int</a:t>
            </a:r>
            <a:r>
              <a:rPr lang="en-US" sz="1900" b="1" dirty="0"/>
              <a:t> main(</a:t>
            </a:r>
            <a:r>
              <a:rPr lang="en-US" sz="1900" b="1" dirty="0" err="1"/>
              <a:t>int</a:t>
            </a:r>
            <a:r>
              <a:rPr lang="en-US" sz="1900" b="1" dirty="0"/>
              <a:t> </a:t>
            </a:r>
            <a:r>
              <a:rPr lang="en-US" sz="1900" b="1" dirty="0" err="1"/>
              <a:t>argc</a:t>
            </a:r>
            <a:r>
              <a:rPr lang="en-US" sz="1900" b="1" dirty="0"/>
              <a:t>, char *</a:t>
            </a:r>
            <a:r>
              <a:rPr lang="en-US" sz="1900" b="1" dirty="0" err="1"/>
              <a:t>argv</a:t>
            </a:r>
            <a:r>
              <a:rPr lang="en-US" sz="1900" b="1" dirty="0"/>
              <a:t>[]) {</a:t>
            </a:r>
          </a:p>
          <a:p>
            <a:r>
              <a:rPr lang="en-US" sz="1900" b="1" dirty="0"/>
              <a:t>    for(</a:t>
            </a:r>
            <a:r>
              <a:rPr lang="en-US" sz="1900" b="1" dirty="0" err="1"/>
              <a:t>int</a:t>
            </a:r>
            <a:r>
              <a:rPr lang="en-US" sz="1900" b="1" dirty="0"/>
              <a:t> it = 0; it &lt; ITMAX; it++) {</a:t>
            </a:r>
          </a:p>
          <a:p>
            <a:r>
              <a:rPr lang="en-US" sz="1900" b="1" dirty="0">
                <a:solidFill>
                  <a:srgbClr val="FF3399"/>
                </a:solidFill>
              </a:rPr>
              <a:t>         #</a:t>
            </a:r>
            <a:r>
              <a:rPr lang="en-US" sz="1900" b="1" dirty="0" err="1">
                <a:solidFill>
                  <a:srgbClr val="FF3399"/>
                </a:solidFill>
              </a:rPr>
              <a:t>pragma</a:t>
            </a:r>
            <a:r>
              <a:rPr lang="en-US" sz="1900" b="1" dirty="0">
                <a:solidFill>
                  <a:srgbClr val="FF3399"/>
                </a:solidFill>
              </a:rPr>
              <a:t> </a:t>
            </a:r>
            <a:r>
              <a:rPr lang="en-US" sz="1900" b="1" dirty="0" err="1">
                <a:solidFill>
                  <a:srgbClr val="FF3399"/>
                </a:solidFill>
              </a:rPr>
              <a:t>dvm</a:t>
            </a:r>
            <a:r>
              <a:rPr lang="en-US" sz="1900" b="1" dirty="0">
                <a:solidFill>
                  <a:srgbClr val="FF3399"/>
                </a:solidFill>
              </a:rPr>
              <a:t> </a:t>
            </a:r>
            <a:r>
              <a:rPr lang="en-US" sz="1900" b="1" dirty="0" smtClean="0">
                <a:solidFill>
                  <a:srgbClr val="FF3399"/>
                </a:solidFill>
              </a:rPr>
              <a:t>region</a:t>
            </a:r>
          </a:p>
          <a:p>
            <a:r>
              <a:rPr lang="en-US" sz="1900" b="1" dirty="0" smtClean="0">
                <a:solidFill>
                  <a:srgbClr val="FF3399"/>
                </a:solidFill>
              </a:rPr>
              <a:t>        {</a:t>
            </a:r>
            <a:endParaRPr lang="en-US" sz="1900" b="1" dirty="0">
              <a:solidFill>
                <a:srgbClr val="FF3399"/>
              </a:solidFill>
            </a:endParaRPr>
          </a:p>
          <a:p>
            <a:r>
              <a:rPr lang="en-US" sz="1900" b="1" dirty="0">
                <a:solidFill>
                  <a:srgbClr val="FF3399"/>
                </a:solidFill>
              </a:rPr>
              <a:t>       </a:t>
            </a:r>
            <a:r>
              <a:rPr lang="en-US" sz="1900" b="1" dirty="0">
                <a:solidFill>
                  <a:srgbClr val="3333FF"/>
                </a:solidFill>
              </a:rPr>
              <a:t>     #</a:t>
            </a:r>
            <a:r>
              <a:rPr lang="en-US" sz="1900" b="1" dirty="0" err="1">
                <a:solidFill>
                  <a:srgbClr val="3333FF"/>
                </a:solidFill>
              </a:rPr>
              <a:t>pragma</a:t>
            </a:r>
            <a:r>
              <a:rPr lang="en-US" sz="1900" b="1" dirty="0">
                <a:solidFill>
                  <a:srgbClr val="3333FF"/>
                </a:solidFill>
              </a:rPr>
              <a:t> </a:t>
            </a:r>
            <a:r>
              <a:rPr lang="en-US" sz="1900" b="1" dirty="0" err="1">
                <a:solidFill>
                  <a:srgbClr val="3333FF"/>
                </a:solidFill>
              </a:rPr>
              <a:t>dvm</a:t>
            </a:r>
            <a:r>
              <a:rPr lang="en-US" sz="1900" b="1" dirty="0">
                <a:solidFill>
                  <a:srgbClr val="3333FF"/>
                </a:solidFill>
              </a:rPr>
              <a:t> </a:t>
            </a:r>
            <a:r>
              <a:rPr lang="en-US" sz="1900" b="1" dirty="0" smtClean="0">
                <a:solidFill>
                  <a:srgbClr val="3333FF"/>
                </a:solidFill>
              </a:rPr>
              <a:t>parallel(</a:t>
            </a:r>
            <a:r>
              <a:rPr lang="ru-RU" sz="1900" b="1" dirty="0" smtClean="0">
                <a:solidFill>
                  <a:srgbClr val="3333FF"/>
                </a:solidFill>
              </a:rPr>
              <a:t>2</a:t>
            </a:r>
            <a:r>
              <a:rPr lang="en-US" sz="1900" b="1" dirty="0" smtClean="0">
                <a:solidFill>
                  <a:srgbClr val="3333FF"/>
                </a:solidFill>
              </a:rPr>
              <a:t>)</a:t>
            </a:r>
            <a:endParaRPr lang="en-US" sz="1900" b="1" dirty="0">
              <a:solidFill>
                <a:srgbClr val="3333FF"/>
              </a:solidFill>
            </a:endParaRPr>
          </a:p>
          <a:p>
            <a:r>
              <a:rPr lang="en-US" sz="1900" b="1" dirty="0"/>
              <a:t>            for (</a:t>
            </a:r>
            <a:r>
              <a:rPr lang="en-US" sz="1900" b="1" dirty="0" err="1"/>
              <a:t>int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= 1; </a:t>
            </a:r>
            <a:r>
              <a:rPr lang="en-US" sz="1900" b="1" dirty="0" smtClean="0"/>
              <a:t>i </a:t>
            </a:r>
            <a:r>
              <a:rPr lang="en-US" sz="1900" b="1" dirty="0"/>
              <a:t>&lt; L - 1; </a:t>
            </a:r>
            <a:r>
              <a:rPr lang="en-US" sz="1900" b="1" dirty="0" err="1"/>
              <a:t>i</a:t>
            </a:r>
            <a:r>
              <a:rPr lang="en-US" sz="1900" b="1" dirty="0"/>
              <a:t>++)</a:t>
            </a:r>
          </a:p>
          <a:p>
            <a:r>
              <a:rPr lang="en-US" sz="1900" b="1" dirty="0"/>
              <a:t>                for (</a:t>
            </a:r>
            <a:r>
              <a:rPr lang="en-US" sz="1900" b="1" dirty="0" err="1"/>
              <a:t>int</a:t>
            </a:r>
            <a:r>
              <a:rPr lang="en-US" sz="1900" b="1" dirty="0"/>
              <a:t> j = 1; j &lt; L-1; j++)  A[</a:t>
            </a:r>
            <a:r>
              <a:rPr lang="en-US" sz="1900" b="1" dirty="0" err="1"/>
              <a:t>i</a:t>
            </a:r>
            <a:r>
              <a:rPr lang="en-US" sz="1900" b="1" dirty="0"/>
              <a:t>][j] = B[</a:t>
            </a:r>
            <a:r>
              <a:rPr lang="en-US" sz="1900" b="1" dirty="0" err="1"/>
              <a:t>i</a:t>
            </a:r>
            <a:r>
              <a:rPr lang="en-US" sz="1900" b="1" dirty="0"/>
              <a:t>][j];</a:t>
            </a:r>
          </a:p>
          <a:p>
            <a:r>
              <a:rPr lang="en-US" sz="1900" b="1" dirty="0">
                <a:solidFill>
                  <a:srgbClr val="3333FF"/>
                </a:solidFill>
              </a:rPr>
              <a:t>            #</a:t>
            </a:r>
            <a:r>
              <a:rPr lang="en-US" sz="1900" b="1" dirty="0" err="1">
                <a:solidFill>
                  <a:srgbClr val="3333FF"/>
                </a:solidFill>
              </a:rPr>
              <a:t>pragma</a:t>
            </a:r>
            <a:r>
              <a:rPr lang="en-US" sz="1900" b="1" dirty="0">
                <a:solidFill>
                  <a:srgbClr val="3333FF"/>
                </a:solidFill>
              </a:rPr>
              <a:t> </a:t>
            </a:r>
            <a:r>
              <a:rPr lang="en-US" sz="1900" b="1" dirty="0" err="1">
                <a:solidFill>
                  <a:srgbClr val="3333FF"/>
                </a:solidFill>
              </a:rPr>
              <a:t>dvm</a:t>
            </a:r>
            <a:r>
              <a:rPr lang="en-US" sz="1900" b="1" dirty="0">
                <a:solidFill>
                  <a:srgbClr val="3333FF"/>
                </a:solidFill>
              </a:rPr>
              <a:t> </a:t>
            </a:r>
            <a:r>
              <a:rPr lang="en-US" sz="1900" b="1" dirty="0" smtClean="0">
                <a:solidFill>
                  <a:srgbClr val="3333FF"/>
                </a:solidFill>
              </a:rPr>
              <a:t>parallel(</a:t>
            </a:r>
            <a:r>
              <a:rPr lang="ru-RU" sz="1900" b="1" dirty="0" smtClean="0">
                <a:solidFill>
                  <a:srgbClr val="3333FF"/>
                </a:solidFill>
              </a:rPr>
              <a:t>2</a:t>
            </a:r>
            <a:r>
              <a:rPr lang="en-US" sz="1900" b="1" dirty="0" smtClean="0">
                <a:solidFill>
                  <a:srgbClr val="3333FF"/>
                </a:solidFill>
              </a:rPr>
              <a:t>)</a:t>
            </a:r>
            <a:endParaRPr lang="en-US" sz="1900" b="1" dirty="0">
              <a:solidFill>
                <a:srgbClr val="009900"/>
              </a:solidFill>
            </a:endParaRPr>
          </a:p>
          <a:p>
            <a:r>
              <a:rPr lang="en-US" sz="1900" b="1" dirty="0"/>
              <a:t>            for (</a:t>
            </a:r>
            <a:r>
              <a:rPr lang="en-US" sz="1900" b="1" dirty="0" err="1"/>
              <a:t>int</a:t>
            </a:r>
            <a:r>
              <a:rPr lang="en-US" sz="1900" b="1" dirty="0"/>
              <a:t> </a:t>
            </a:r>
            <a:r>
              <a:rPr lang="en-US" sz="1900" b="1" dirty="0" err="1"/>
              <a:t>i</a:t>
            </a:r>
            <a:r>
              <a:rPr lang="en-US" sz="1900" b="1" dirty="0"/>
              <a:t> = 1; </a:t>
            </a:r>
            <a:r>
              <a:rPr lang="en-US" sz="1900" b="1" dirty="0" err="1" smtClean="0"/>
              <a:t>i</a:t>
            </a:r>
            <a:r>
              <a:rPr lang="en-US" sz="1900" b="1" dirty="0" smtClean="0"/>
              <a:t> </a:t>
            </a:r>
            <a:r>
              <a:rPr lang="en-US" sz="1900" b="1" dirty="0"/>
              <a:t>&lt; L - 1; </a:t>
            </a:r>
            <a:r>
              <a:rPr lang="en-US" sz="1900" b="1" dirty="0" err="1"/>
              <a:t>i</a:t>
            </a:r>
            <a:r>
              <a:rPr lang="en-US" sz="1900" b="1" dirty="0"/>
              <a:t>++)</a:t>
            </a:r>
          </a:p>
          <a:p>
            <a:r>
              <a:rPr lang="en-US" sz="1900" b="1" dirty="0"/>
              <a:t>                for (</a:t>
            </a:r>
            <a:r>
              <a:rPr lang="en-US" sz="1900" b="1" dirty="0" err="1"/>
              <a:t>int</a:t>
            </a:r>
            <a:r>
              <a:rPr lang="en-US" sz="1900" b="1" dirty="0"/>
              <a:t> j = 1; j &lt; L - 1; j++)</a:t>
            </a:r>
          </a:p>
          <a:p>
            <a:r>
              <a:rPr lang="en-US" sz="1900" b="1" dirty="0"/>
              <a:t>                    B[</a:t>
            </a:r>
            <a:r>
              <a:rPr lang="en-US" sz="1900" b="1" dirty="0" err="1"/>
              <a:t>i</a:t>
            </a:r>
            <a:r>
              <a:rPr lang="en-US" sz="1900" b="1" dirty="0"/>
              <a:t>][j] = (A[</a:t>
            </a:r>
            <a:r>
              <a:rPr lang="en-US" sz="1900" b="1" dirty="0" err="1"/>
              <a:t>i</a:t>
            </a:r>
            <a:r>
              <a:rPr lang="en-US" sz="1900" b="1" dirty="0"/>
              <a:t> - 1][j] + A[</a:t>
            </a:r>
            <a:r>
              <a:rPr lang="en-US" sz="1900" b="1" dirty="0" err="1"/>
              <a:t>i</a:t>
            </a:r>
            <a:r>
              <a:rPr lang="en-US" sz="1900" b="1" dirty="0"/>
              <a:t> + 1][j] + A[</a:t>
            </a:r>
            <a:r>
              <a:rPr lang="en-US" sz="1900" b="1" dirty="0" err="1"/>
              <a:t>i</a:t>
            </a:r>
            <a:r>
              <a:rPr lang="en-US" sz="1900" b="1" dirty="0"/>
              <a:t>][j - 1] + A[</a:t>
            </a:r>
            <a:r>
              <a:rPr lang="en-US" sz="1900" b="1" dirty="0" err="1"/>
              <a:t>i</a:t>
            </a:r>
            <a:r>
              <a:rPr lang="en-US" sz="1900" b="1" dirty="0"/>
              <a:t>][j + 1]) / 4.;</a:t>
            </a:r>
          </a:p>
          <a:p>
            <a:r>
              <a:rPr lang="en-US" sz="1900" b="1" dirty="0"/>
              <a:t>        </a:t>
            </a:r>
            <a:r>
              <a:rPr lang="en-US" sz="1900" b="1" dirty="0">
                <a:solidFill>
                  <a:srgbClr val="FF3399"/>
                </a:solidFill>
              </a:rPr>
              <a:t>}</a:t>
            </a:r>
          </a:p>
          <a:p>
            <a:r>
              <a:rPr lang="en-US" sz="1900" b="1" dirty="0"/>
              <a:t>    }</a:t>
            </a:r>
          </a:p>
          <a:p>
            <a:r>
              <a:rPr lang="en-US" sz="1900" b="1" dirty="0"/>
              <a:t>   f = </a:t>
            </a:r>
            <a:r>
              <a:rPr lang="en-US" sz="1900" b="1" dirty="0" err="1"/>
              <a:t>fopen</a:t>
            </a:r>
            <a:r>
              <a:rPr lang="en-US" sz="1900" b="1" dirty="0"/>
              <a:t>("jacobi.dat", "</a:t>
            </a:r>
            <a:r>
              <a:rPr lang="en-US" sz="1900" b="1" dirty="0" err="1" smtClean="0"/>
              <a:t>wb</a:t>
            </a:r>
            <a:r>
              <a:rPr lang="en-US" sz="1900" b="1" dirty="0" err="1" smtClean="0">
                <a:solidFill>
                  <a:srgbClr val="FFC000"/>
                </a:solidFill>
              </a:rPr>
              <a:t>sl</a:t>
            </a:r>
            <a:r>
              <a:rPr lang="en-US" sz="1900" b="1" dirty="0" smtClean="0"/>
              <a:t>");</a:t>
            </a:r>
            <a:endParaRPr lang="en-US" sz="1900" b="1" dirty="0"/>
          </a:p>
          <a:p>
            <a:r>
              <a:rPr lang="en-US" sz="1900" b="1" dirty="0">
                <a:solidFill>
                  <a:srgbClr val="FF3399"/>
                </a:solidFill>
              </a:rPr>
              <a:t>   #</a:t>
            </a:r>
            <a:r>
              <a:rPr lang="en-US" sz="1900" b="1" dirty="0" err="1">
                <a:solidFill>
                  <a:srgbClr val="FF3399"/>
                </a:solidFill>
              </a:rPr>
              <a:t>pragma</a:t>
            </a:r>
            <a:r>
              <a:rPr lang="en-US" sz="1900" b="1" dirty="0">
                <a:solidFill>
                  <a:srgbClr val="FF3399"/>
                </a:solidFill>
              </a:rPr>
              <a:t> </a:t>
            </a:r>
            <a:r>
              <a:rPr lang="en-US" sz="1900" b="1" dirty="0" err="1">
                <a:solidFill>
                  <a:srgbClr val="FF3399"/>
                </a:solidFill>
              </a:rPr>
              <a:t>dvm</a:t>
            </a:r>
            <a:r>
              <a:rPr lang="en-US" sz="1900" b="1" dirty="0">
                <a:solidFill>
                  <a:srgbClr val="FF3399"/>
                </a:solidFill>
              </a:rPr>
              <a:t> </a:t>
            </a:r>
            <a:r>
              <a:rPr lang="en-US" sz="1900" b="1" dirty="0" err="1">
                <a:solidFill>
                  <a:srgbClr val="FF3399"/>
                </a:solidFill>
              </a:rPr>
              <a:t>get_actual</a:t>
            </a:r>
            <a:r>
              <a:rPr lang="en-US" sz="1900" b="1" dirty="0">
                <a:solidFill>
                  <a:srgbClr val="FF3399"/>
                </a:solidFill>
              </a:rPr>
              <a:t>(B)</a:t>
            </a:r>
          </a:p>
          <a:p>
            <a:r>
              <a:rPr lang="en-US" sz="1900" b="1" dirty="0"/>
              <a:t>   </a:t>
            </a:r>
            <a:r>
              <a:rPr lang="en-US" sz="1900" b="1" dirty="0" err="1"/>
              <a:t>fwrite</a:t>
            </a:r>
            <a:r>
              <a:rPr lang="en-US" sz="1900" b="1" dirty="0"/>
              <a:t>(B, </a:t>
            </a:r>
            <a:r>
              <a:rPr lang="en-US" sz="1900" b="1" dirty="0" err="1"/>
              <a:t>sizeof</a:t>
            </a:r>
            <a:r>
              <a:rPr lang="en-US" sz="1900" b="1" dirty="0"/>
              <a:t>(double), L * L, f);</a:t>
            </a:r>
          </a:p>
          <a:p>
            <a:r>
              <a:rPr lang="en-US" sz="1900" b="1" dirty="0"/>
              <a:t>   </a:t>
            </a:r>
            <a:r>
              <a:rPr lang="en-US" sz="1900" b="1" dirty="0" err="1"/>
              <a:t>fclose</a:t>
            </a:r>
            <a:r>
              <a:rPr lang="en-US" sz="1900" b="1" dirty="0"/>
              <a:t>(f); </a:t>
            </a:r>
          </a:p>
          <a:p>
            <a:r>
              <a:rPr lang="en-US" sz="1900" b="1" dirty="0"/>
              <a:t>   return 0;</a:t>
            </a:r>
          </a:p>
          <a:p>
            <a:r>
              <a:rPr lang="en-US" sz="1900" b="1" dirty="0" smtClean="0"/>
              <a:t>}</a:t>
            </a:r>
            <a:endParaRPr lang="en-US" sz="19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500563" y="5229225"/>
            <a:ext cx="4248150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Алгоритм Якоби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в модели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DVMH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3587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использования средств </a:t>
            </a:r>
            <a:r>
              <a:rPr lang="en-US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DVMH </a:t>
            </a:r>
            <a: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b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MPI-</a:t>
            </a:r>
            <a: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программах</a:t>
            </a:r>
            <a:endParaRPr lang="ru-RU" sz="28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19113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HyperbolicSolver2D.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Солвер явной схемы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систем гиперболических уравнений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- часть большого развитого комплекса вычислительных программ (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В.А. Гасилов, А.С. Болдарев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C++, 39000 LOC, шаблоны, полиморфизм, и т.п.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богатая платформа базовых понятий и структур данных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Модификации только локальные, в одном модуле в 3 тыс.строк, сводятся к добавлению нескольких (около 10) директив.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Получено ускорение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 ядер ЦПУ - 9,83 раза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ГПУ NVIDIA GTX TITAN - 18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358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на регулярных сетках</a:t>
            </a:r>
            <a:endParaRPr lang="ru-RU" sz="28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19113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>
              <a:spcBef>
                <a:spcPct val="20000"/>
              </a:spcBef>
              <a:buClr>
                <a:srgbClr val="009900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100" dirty="0" smtClean="0"/>
              <a:t>Положительные стороны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dirty="0" smtClean="0"/>
              <a:t>Отношение соседства и пространственные координаты не хранятся явно - экономия памяти;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dirty="0" smtClean="0"/>
              <a:t>Обращения к массивам с константными смещениями - свобода для компиляторных оптимизаций, ясность для распараллеливаниия (в -том числе автоматического).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defRPr/>
            </a:pPr>
            <a:endParaRPr lang="ru-RU" dirty="0" smtClean="0"/>
          </a:p>
          <a:p>
            <a:pPr marL="273050" lvl="0" indent="-273050">
              <a:spcBef>
                <a:spcPct val="20000"/>
              </a:spcBef>
              <a:buClr>
                <a:srgbClr val="FF0000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100" dirty="0" smtClean="0"/>
              <a:t>Проблемы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dirty="0" smtClean="0"/>
              <a:t>Единый шаг сетки по расчетной области - нет гибкости, неподъемные требования по памяти и вычислительной мощности при измельчении;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dirty="0" smtClean="0"/>
              <a:t>Реализация численных методов зачастую привязана к форме сетки - двумерные, трехмерные, декартовы, цилиндрические, и т.д. Тем самым сложно заменять геометрию.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endParaRPr lang="ru-RU" dirty="0" smtClean="0"/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План доклада</a:t>
            </a:r>
            <a:endParaRPr lang="ru-RU" sz="3200" dirty="0"/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DVMH-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модель параллельного программирования</a:t>
            </a:r>
          </a:p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Новые возможности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DVM-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системы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параллельный ввод-вывод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eaLnBrk="1" hangingPunct="1"/>
            <a:r>
              <a:rPr lang="ru-RU" dirty="0" smtClean="0"/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ополнительное распараллеливание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MPI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-программ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/>
            <a:r>
              <a:rPr lang="ru-RU" dirty="0" smtClean="0"/>
              <a:t>расширение </a:t>
            </a:r>
            <a:r>
              <a:rPr lang="en-US" dirty="0" smtClean="0"/>
              <a:t>DVMH-</a:t>
            </a:r>
            <a:r>
              <a:rPr lang="ru-RU" dirty="0" smtClean="0"/>
              <a:t>модели для работы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неструктурными сетками.</a:t>
            </a:r>
          </a:p>
          <a:p>
            <a:pPr eaLnBrk="1" hangingPunct="1"/>
            <a:r>
              <a:rPr lang="ru-RU" dirty="0" smtClean="0">
                <a:latin typeface="Arial" charset="0"/>
                <a:cs typeface="Arial" charset="0"/>
              </a:rPr>
              <a:t>Выводы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16211-5F4A-4F94-85A3-55404951B4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358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на </a:t>
            </a:r>
            <a:r>
              <a:rPr lang="ru-RU" sz="2800" u="sng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28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регулярных сетках</a:t>
            </a:r>
            <a:endParaRPr lang="ru-RU" sz="28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519113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>
              <a:spcBef>
                <a:spcPct val="20000"/>
              </a:spcBef>
              <a:buClr>
                <a:srgbClr val="009900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100" dirty="0" smtClean="0"/>
              <a:t>Положительные стороны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dirty="0" smtClean="0"/>
              <a:t>Свобода вариации подробности сетки - поддержание нужной степени измельчения в отдельных частях области;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dirty="0" smtClean="0"/>
              <a:t>Хорошие возможности по переиспользованию вычислительного кода, свобода в выборе формы расчетных областей.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endParaRPr lang="ru-RU" dirty="0" smtClean="0"/>
          </a:p>
          <a:p>
            <a:pPr marL="273050" lvl="0" indent="-273050">
              <a:spcBef>
                <a:spcPct val="20000"/>
              </a:spcBef>
              <a:buClr>
                <a:srgbClr val="FF0000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sz="2100" dirty="0" smtClean="0"/>
              <a:t>Проблемы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dirty="0" smtClean="0"/>
              <a:t>Отношение соседства и пространственные координаты приходится хранить явно;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  <a:defRPr/>
            </a:pPr>
            <a:r>
              <a:rPr lang="ru-RU" dirty="0" smtClean="0"/>
              <a:t>Косвенная индексация при обращениях к массивам - препятствие для компиляторных оптимизаций, сложность для распараллеливаниия (в особенности автоматического).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358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 новых возможностей для работы с нерегулярными сетками</a:t>
            </a:r>
            <a:endParaRPr lang="ru-RU" sz="28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19113" y="1207294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Задание произвольных поэлементных распределений, в том числе получаемые пакетами Metis, Chaco,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…</a:t>
            </a: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Построение согласованных распределений на основе имеющихся (блочных или поэлементных)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Задание произвольных по содержанию буферов удаленных элементов с эффективным однородным доступом к ним и обновлением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Возможность реорганизации данных - оптимизации шаблона доступа к памяти путем изменения порядка хранения локальных элементов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Сохранение быстрого доступа к распределенным массивам с помощью механизмов перехода на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локальную индексацию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358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правила распределения</a:t>
            </a:r>
            <a:endParaRPr lang="ru-RU" sz="28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07504" y="1207294"/>
            <a:ext cx="892899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Косвенное - задается массивом целых чисел, размер которого равен размеру косвенно распределяемого измерения, а значения задают номер домена.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endParaRPr lang="ru-RU" sz="2100" dirty="0" smtClean="0">
              <a:solidFill>
                <a:srgbClr val="009900"/>
              </a:solidFill>
            </a:endParaRP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r>
              <a:rPr lang="ru-RU" sz="2100" b="1" dirty="0" smtClean="0">
                <a:solidFill>
                  <a:srgbClr val="009900"/>
                </a:solidFill>
              </a:rPr>
              <a:t>#pragma dvm array distribute A[indirect(B)]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endParaRPr lang="ru-RU" sz="2100" dirty="0" smtClean="0"/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Производное - задается правилом, по форме похожим на правило выравнивания (ALIGN) модели DVMH: возможность согласованно распределять сеточные элементы. 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r>
              <a:rPr lang="ru-RU" sz="2100" dirty="0" smtClean="0"/>
              <a:t>	Например, ячейки, ребра, вершины.</a:t>
            </a:r>
            <a:br>
              <a:rPr lang="ru-RU" sz="2100" dirty="0" smtClean="0"/>
            </a:br>
            <a:endParaRPr lang="ru-RU" sz="2100" dirty="0" smtClean="0"/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r>
              <a:rPr lang="ru-RU" sz="2100" b="1" dirty="0" smtClean="0">
                <a:solidFill>
                  <a:srgbClr val="009900"/>
                </a:solidFill>
              </a:rPr>
              <a:t>#pragma dvm array distribute A ([cells[i][0]:cells[i][2]] with cells[@i])]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358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теневые грани</a:t>
            </a:r>
            <a:endParaRPr lang="ru-RU" sz="28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19113" y="1207294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r>
              <a:rPr lang="ru-RU" sz="2100" dirty="0" smtClean="0"/>
              <a:t>	</a:t>
            </a:r>
            <a:r>
              <a:rPr lang="ru-RU" sz="2100" b="1" dirty="0" smtClean="0"/>
              <a:t>Теневые грани</a:t>
            </a:r>
            <a:r>
              <a:rPr lang="ru-RU" sz="2100" dirty="0" smtClean="0"/>
              <a:t> - это набор элементов, не принадлежащих текущему процессу, для которых: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Возможен доступ без специальных указаний из любой точки программы;</a:t>
            </a:r>
          </a:p>
          <a:p>
            <a:pPr marL="730250" lvl="1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Имеются специальные средства работы с ними: shadow_renew,  shadow_compute, across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endParaRPr lang="ru-RU" sz="2100" dirty="0" smtClean="0"/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r>
              <a:rPr lang="ru-RU" sz="2100" dirty="0" smtClean="0"/>
              <a:t>	Любой набор удаленных элементов задается аналогично производному распределению: 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r>
              <a:rPr lang="ru-RU" sz="2100" dirty="0" smtClean="0">
                <a:solidFill>
                  <a:srgbClr val="009900"/>
                </a:solidFill>
              </a:rPr>
              <a:t>	</a:t>
            </a:r>
            <a:r>
              <a:rPr lang="ru-RU" sz="2100" b="1" dirty="0" smtClean="0">
                <a:solidFill>
                  <a:srgbClr val="009900"/>
                </a:solidFill>
              </a:rPr>
              <a:t>shadow_add(nodes[neigh[i][0]:neigh[i][numneigh[i]-1] with nodes[@i]] = neighbours)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358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к локальной индексации</a:t>
            </a:r>
            <a:endParaRPr lang="ru-RU" sz="28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19113" y="1207294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Процедура для перевода глобального (исходного) индекса в локальный (непосредственно для доступа к памяти) </a:t>
            </a:r>
            <a:r>
              <a:rPr lang="ru-RU" sz="2100" b="1" dirty="0" smtClean="0"/>
              <a:t>слишком долгая</a:t>
            </a:r>
            <a:r>
              <a:rPr lang="ru-RU" sz="2100" dirty="0" smtClean="0"/>
              <a:t>;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endParaRPr lang="ru-RU" sz="2100" dirty="0" smtClean="0"/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Для блочных распределений они совпадают;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endParaRPr lang="ru-RU" sz="2100" dirty="0" smtClean="0"/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Для поэлементных распределений введена исполняемая директива локализации значений индексных массивов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r>
              <a:rPr lang="ru-RU" sz="2100" b="1" dirty="0" smtClean="0"/>
              <a:t>	</a:t>
            </a:r>
            <a:r>
              <a:rPr lang="ru-RU" sz="2100" b="1" dirty="0" smtClean="0">
                <a:solidFill>
                  <a:srgbClr val="009900"/>
                </a:solidFill>
              </a:rPr>
              <a:t>	localize(neigh =&gt; nodes[:])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endParaRPr lang="ru-RU" sz="2100" dirty="0" smtClean="0"/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В результате дальнейшие действия производятся над локальными индексами и нет необходимости менять компиляцию исполняемых конструкций.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358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к локальной индексации</a:t>
            </a:r>
            <a:endParaRPr lang="ru-RU" sz="28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19113" y="1207294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Процедура для перевода глобального (исходного) индекса в локальный (непосредственно для доступа к памяти) </a:t>
            </a:r>
            <a:r>
              <a:rPr lang="ru-RU" sz="2100" b="1" dirty="0" smtClean="0"/>
              <a:t>слишком долгая</a:t>
            </a:r>
            <a:r>
              <a:rPr lang="ru-RU" sz="2100" dirty="0" smtClean="0"/>
              <a:t>;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endParaRPr lang="ru-RU" sz="2100" dirty="0" smtClean="0"/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Для блочных распределений они совпадают;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endParaRPr lang="ru-RU" sz="2100" dirty="0" smtClean="0"/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Для поэлементных распределений введена исполняемая директива локализации значений индексных массивов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</a:pPr>
            <a:r>
              <a:rPr lang="ru-RU" sz="2100" b="1" dirty="0" smtClean="0"/>
              <a:t>	</a:t>
            </a:r>
            <a:r>
              <a:rPr lang="ru-RU" sz="2100" b="1" dirty="0" smtClean="0">
                <a:solidFill>
                  <a:srgbClr val="009900"/>
                </a:solidFill>
              </a:rPr>
              <a:t>	localize(neigh =&gt; nodes[:])</a:t>
            </a:r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endParaRPr lang="ru-RU" sz="2100" dirty="0" smtClean="0"/>
          </a:p>
          <a:p>
            <a:pPr marL="273050" lvl="0" indent="-273050">
              <a:spcBef>
                <a:spcPct val="20000"/>
              </a:spcBef>
              <a:buClr>
                <a:srgbClr val="EA6D21"/>
              </a:buClr>
              <a:buSzPct val="95000"/>
              <a:buFont typeface="Wingdings 2" pitchFamily="18" charset="2"/>
              <a:buChar char=""/>
            </a:pPr>
            <a:r>
              <a:rPr lang="ru-RU" sz="2100" dirty="0" smtClean="0"/>
              <a:t>В результате дальнейшие действия производятся над локальными индексами и нет необходимости менять компиляцию исполняемых конструкций.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0825" y="476672"/>
            <a:ext cx="92900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PROGRAM    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JACOBY_DVMH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PARAMETER    (L=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4096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 ITMAX=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REAL     A(L,L), B(L,L)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DVM$     DISTRIBUTE     ( BLOCK,   BLOCK)   ::   A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DVM$     ALIGN  B(I,J)  WITH  A(I,J)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PRINT *,  '**********  TEST_JACOBI   **********'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DO IT  =  1,  ITMAX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</a:t>
            </a: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REGION INOUT(A,B)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DVM$              </a:t>
            </a: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PARALLEL (J,I) ON  A(I,  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DO  J  =  2,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DO  I  =  2,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     A(I, J)  =  B(I, 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ENDDO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ENDDO    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</a:rPr>
              <a:t>DVM$               PARALLEL (J,I) ON B(I,  J)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ea typeface="MS Mincho" pitchFamily="49" charset="-128"/>
              </a:rPr>
              <a:t>, SHADOW_RENEW (A)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DO  J = 2, 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DO  I = 2, 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       B(I, J) =  (A(I-1, J) + A(I, J-1) +  A(I+1, J) + A(I, J+1)) / 4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ENDDO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ENDDO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          END REGION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	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ENDDO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OPEN(3, FILE='JAC.DAT', ACCESS='STREAM')</a:t>
            </a:r>
          </a:p>
          <a:p>
            <a:pPr lvl="1"/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     GET_ACTUAL(B)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WRITE(3, *) B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CLOSE(3)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END</a:t>
            </a:r>
            <a:endParaRPr lang="en-US" sz="1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1989013"/>
            <a:ext cx="4248150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Алгоритм Якоби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в модели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DVMH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332656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Пусть для упаковки массива используется аналогичный CSR (Compressed Sparse Row) формат. </a:t>
            </a:r>
            <a:endParaRPr lang="en-US" dirty="0" smtClean="0"/>
          </a:p>
          <a:p>
            <a:r>
              <a:rPr lang="ru-RU" dirty="0" smtClean="0"/>
              <a:t>У каждого элемента может быть до 4 соседних элементов - слева и справа по каждому из двух измерений. </a:t>
            </a:r>
            <a:endParaRPr lang="en-US" dirty="0" smtClean="0"/>
          </a:p>
          <a:p>
            <a:r>
              <a:rPr lang="ru-RU" dirty="0" smtClean="0"/>
              <a:t>Для i-ого элемента массива А список его соседей содержится в массиве </a:t>
            </a:r>
            <a:r>
              <a:rPr lang="ru-RU" b="1" dirty="0" smtClean="0"/>
              <a:t>ib</a:t>
            </a:r>
            <a:r>
              <a:rPr lang="ru-RU" dirty="0" smtClean="0"/>
              <a:t> начиная с индекса </a:t>
            </a:r>
            <a:r>
              <a:rPr lang="ru-RU" b="1" dirty="0" smtClean="0"/>
              <a:t>ibstart(i)</a:t>
            </a:r>
            <a:r>
              <a:rPr lang="ru-RU" dirty="0" smtClean="0"/>
              <a:t> и заканчивая индексом </a:t>
            </a:r>
            <a:r>
              <a:rPr lang="ru-RU" b="1" dirty="0" smtClean="0"/>
              <a:t>ibend(i)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real*8 :: A(L</a:t>
            </a:r>
            <a:r>
              <a:rPr lang="ru-RU" b="1" dirty="0" smtClean="0"/>
              <a:t>*</a:t>
            </a:r>
            <a:r>
              <a:rPr lang="en-US" b="1" dirty="0" smtClean="0"/>
              <a:t>L),B(L*L)</a:t>
            </a:r>
            <a:endParaRPr lang="ru-RU" b="1" dirty="0" smtClean="0"/>
          </a:p>
          <a:p>
            <a:r>
              <a:rPr lang="en-US" b="1" dirty="0" smtClean="0"/>
              <a:t>integer :: </a:t>
            </a:r>
            <a:r>
              <a:rPr lang="en-US" b="1" dirty="0" err="1" smtClean="0"/>
              <a:t>ibstart</a:t>
            </a:r>
            <a:r>
              <a:rPr lang="en-US" b="1" dirty="0" smtClean="0"/>
              <a:t> (L*L), </a:t>
            </a:r>
            <a:r>
              <a:rPr lang="en-US" b="1" dirty="0" err="1" smtClean="0"/>
              <a:t>ibend</a:t>
            </a:r>
            <a:r>
              <a:rPr lang="en-US" b="1" dirty="0" smtClean="0"/>
              <a:t> (L*L), </a:t>
            </a:r>
            <a:r>
              <a:rPr lang="en-US" b="1" dirty="0" err="1" smtClean="0"/>
              <a:t>ib</a:t>
            </a:r>
            <a:r>
              <a:rPr lang="en-US" b="1" dirty="0" smtClean="0"/>
              <a:t>(L*L)</a:t>
            </a:r>
            <a:endParaRPr lang="ru-RU" b="1" dirty="0" smtClean="0"/>
          </a:p>
          <a:p>
            <a:r>
              <a:rPr lang="en-US" b="1" dirty="0" smtClean="0"/>
              <a:t>integer MAP(L*L)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9900"/>
                </a:solidFill>
              </a:rPr>
              <a:t>!DVM$ DISTRIBUTE A(INDIRECT(MAP))</a:t>
            </a:r>
            <a:endParaRPr lang="ru-RU" b="1" dirty="0" smtClean="0">
              <a:solidFill>
                <a:srgbClr val="009900"/>
              </a:solidFill>
            </a:endParaRPr>
          </a:p>
          <a:p>
            <a:r>
              <a:rPr lang="en-US" b="1" dirty="0" smtClean="0">
                <a:solidFill>
                  <a:srgbClr val="009900"/>
                </a:solidFill>
              </a:rPr>
              <a:t>!DVM$ ALIGN (I)  WITH  A(I) :: </a:t>
            </a:r>
            <a:r>
              <a:rPr lang="en-US" b="1" dirty="0" err="1" smtClean="0">
                <a:solidFill>
                  <a:srgbClr val="009900"/>
                </a:solidFill>
              </a:rPr>
              <a:t>B,istart,iend</a:t>
            </a:r>
            <a:endParaRPr lang="en-US" b="1" dirty="0" smtClean="0">
              <a:solidFill>
                <a:srgbClr val="009900"/>
              </a:solidFill>
            </a:endParaRPr>
          </a:p>
          <a:p>
            <a:r>
              <a:rPr lang="en-US" b="1" dirty="0" smtClean="0">
                <a:solidFill>
                  <a:srgbClr val="009900"/>
                </a:solidFill>
              </a:rPr>
              <a:t>!DVM$ DISTRIBUTE </a:t>
            </a:r>
            <a:r>
              <a:rPr lang="en-US" b="1" dirty="0" err="1" smtClean="0">
                <a:solidFill>
                  <a:srgbClr val="009900"/>
                </a:solidFill>
              </a:rPr>
              <a:t>ib</a:t>
            </a:r>
            <a:r>
              <a:rPr lang="en-US" b="1" dirty="0" smtClean="0">
                <a:solidFill>
                  <a:srgbClr val="009900"/>
                </a:solidFill>
              </a:rPr>
              <a:t>(DERIVED((</a:t>
            </a:r>
            <a:r>
              <a:rPr lang="en-US" b="1" dirty="0" err="1" smtClean="0">
                <a:solidFill>
                  <a:srgbClr val="009900"/>
                </a:solidFill>
              </a:rPr>
              <a:t>ibstart</a:t>
            </a:r>
            <a:r>
              <a:rPr lang="en-US" b="1" dirty="0" smtClean="0">
                <a:solidFill>
                  <a:srgbClr val="009900"/>
                </a:solidFill>
              </a:rPr>
              <a:t>(</a:t>
            </a:r>
            <a:r>
              <a:rPr lang="en-US" b="1" dirty="0" err="1" smtClean="0">
                <a:solidFill>
                  <a:srgbClr val="009900"/>
                </a:solidFill>
              </a:rPr>
              <a:t>i</a:t>
            </a:r>
            <a:r>
              <a:rPr lang="en-US" b="1" dirty="0" smtClean="0">
                <a:solidFill>
                  <a:srgbClr val="009900"/>
                </a:solidFill>
              </a:rPr>
              <a:t>):</a:t>
            </a:r>
            <a:r>
              <a:rPr lang="en-US" b="1" dirty="0" err="1" smtClean="0">
                <a:solidFill>
                  <a:srgbClr val="009900"/>
                </a:solidFill>
              </a:rPr>
              <a:t>ibend</a:t>
            </a:r>
            <a:r>
              <a:rPr lang="en-US" b="1" dirty="0" smtClean="0">
                <a:solidFill>
                  <a:srgbClr val="009900"/>
                </a:solidFill>
              </a:rPr>
              <a:t>(</a:t>
            </a:r>
            <a:r>
              <a:rPr lang="en-US" b="1" dirty="0" err="1" smtClean="0">
                <a:solidFill>
                  <a:srgbClr val="009900"/>
                </a:solidFill>
              </a:rPr>
              <a:t>i</a:t>
            </a:r>
            <a:r>
              <a:rPr lang="en-US" b="1" dirty="0" smtClean="0">
                <a:solidFill>
                  <a:srgbClr val="009900"/>
                </a:solidFill>
              </a:rPr>
              <a:t>)) with A(@</a:t>
            </a:r>
            <a:r>
              <a:rPr lang="en-US" b="1" dirty="0" err="1" smtClean="0">
                <a:solidFill>
                  <a:srgbClr val="009900"/>
                </a:solidFill>
              </a:rPr>
              <a:t>i</a:t>
            </a:r>
            <a:r>
              <a:rPr lang="en-US" b="1" dirty="0" smtClean="0">
                <a:solidFill>
                  <a:srgbClr val="009900"/>
                </a:solidFill>
              </a:rPr>
              <a:t>)))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B(</a:t>
            </a:r>
            <a:r>
              <a:rPr lang="en-US" b="1" dirty="0" err="1" smtClean="0"/>
              <a:t>i</a:t>
            </a:r>
            <a:r>
              <a:rPr lang="en-US" b="1" dirty="0" smtClean="0"/>
              <a:t>) = (A(</a:t>
            </a:r>
            <a:r>
              <a:rPr lang="en-US" b="1" dirty="0" err="1" smtClean="0"/>
              <a:t>ib</a:t>
            </a:r>
            <a:r>
              <a:rPr lang="en-US" b="1" dirty="0" smtClean="0"/>
              <a:t>(</a:t>
            </a:r>
            <a:r>
              <a:rPr lang="en-US" b="1" dirty="0" err="1" smtClean="0"/>
              <a:t>ibstart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)))+ A(</a:t>
            </a:r>
            <a:r>
              <a:rPr lang="en-US" b="1" dirty="0" err="1" smtClean="0"/>
              <a:t>ib</a:t>
            </a:r>
            <a:r>
              <a:rPr lang="en-US" b="1" dirty="0" smtClean="0"/>
              <a:t>(</a:t>
            </a:r>
            <a:r>
              <a:rPr lang="en-US" b="1" dirty="0" err="1" smtClean="0"/>
              <a:t>ibstart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)+1))+A(</a:t>
            </a:r>
            <a:r>
              <a:rPr lang="en-US" b="1" dirty="0" err="1" smtClean="0"/>
              <a:t>ib</a:t>
            </a:r>
            <a:r>
              <a:rPr lang="en-US" b="1" dirty="0" smtClean="0"/>
              <a:t>(</a:t>
            </a:r>
            <a:r>
              <a:rPr lang="en-US" b="1" dirty="0" err="1" smtClean="0"/>
              <a:t>ibstart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)+2))+A(</a:t>
            </a:r>
            <a:r>
              <a:rPr lang="en-US" b="1" dirty="0" err="1" smtClean="0"/>
              <a:t>ib</a:t>
            </a:r>
            <a:r>
              <a:rPr lang="en-US" b="1" dirty="0" smtClean="0"/>
              <a:t>(</a:t>
            </a:r>
            <a:r>
              <a:rPr lang="en-US" b="1" dirty="0" err="1" smtClean="0"/>
              <a:t>ibstart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)+3))) / 4.0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!DVM$ SHADOW_ADD(A((</a:t>
            </a:r>
            <a:r>
              <a:rPr lang="en-US" b="1" dirty="0" err="1" smtClean="0">
                <a:solidFill>
                  <a:srgbClr val="009900"/>
                </a:solidFill>
              </a:rPr>
              <a:t>ib</a:t>
            </a:r>
            <a:r>
              <a:rPr lang="en-US" b="1" dirty="0" smtClean="0">
                <a:solidFill>
                  <a:srgbClr val="009900"/>
                </a:solidFill>
              </a:rPr>
              <a:t>(</a:t>
            </a:r>
            <a:r>
              <a:rPr lang="en-US" b="1" dirty="0" err="1" smtClean="0">
                <a:solidFill>
                  <a:srgbClr val="009900"/>
                </a:solidFill>
              </a:rPr>
              <a:t>ibstart</a:t>
            </a:r>
            <a:r>
              <a:rPr lang="en-US" b="1" dirty="0" smtClean="0">
                <a:solidFill>
                  <a:srgbClr val="009900"/>
                </a:solidFill>
              </a:rPr>
              <a:t>(</a:t>
            </a:r>
            <a:r>
              <a:rPr lang="en-US" b="1" dirty="0" err="1" smtClean="0">
                <a:solidFill>
                  <a:srgbClr val="009900"/>
                </a:solidFill>
              </a:rPr>
              <a:t>i</a:t>
            </a:r>
            <a:r>
              <a:rPr lang="en-US" b="1" dirty="0" smtClean="0">
                <a:solidFill>
                  <a:srgbClr val="009900"/>
                </a:solidFill>
              </a:rPr>
              <a:t>):</a:t>
            </a:r>
            <a:r>
              <a:rPr lang="en-US" b="1" dirty="0" err="1" smtClean="0">
                <a:solidFill>
                  <a:srgbClr val="009900"/>
                </a:solidFill>
              </a:rPr>
              <a:t>ibend</a:t>
            </a:r>
            <a:r>
              <a:rPr lang="en-US" b="1" dirty="0" smtClean="0">
                <a:solidFill>
                  <a:srgbClr val="009900"/>
                </a:solidFill>
              </a:rPr>
              <a:t>(</a:t>
            </a:r>
            <a:r>
              <a:rPr lang="en-US" b="1" dirty="0" err="1" smtClean="0">
                <a:solidFill>
                  <a:srgbClr val="009900"/>
                </a:solidFill>
              </a:rPr>
              <a:t>i</a:t>
            </a:r>
            <a:r>
              <a:rPr lang="en-US" b="1" dirty="0" smtClean="0">
                <a:solidFill>
                  <a:srgbClr val="009900"/>
                </a:solidFill>
              </a:rPr>
              <a:t>))) with A(@</a:t>
            </a:r>
            <a:r>
              <a:rPr lang="en-US" b="1" dirty="0" err="1" smtClean="0">
                <a:solidFill>
                  <a:srgbClr val="009900"/>
                </a:solidFill>
              </a:rPr>
              <a:t>i</a:t>
            </a:r>
            <a:r>
              <a:rPr lang="en-US" b="1" dirty="0" smtClean="0">
                <a:solidFill>
                  <a:srgbClr val="009900"/>
                </a:solidFill>
              </a:rPr>
              <a:t>)) = "nei1") </a:t>
            </a:r>
            <a:r>
              <a:rPr lang="en-US" b="1" dirty="0" err="1" smtClean="0">
                <a:solidFill>
                  <a:srgbClr val="009900"/>
                </a:solidFill>
              </a:rPr>
              <a:t>include_to</a:t>
            </a:r>
            <a:r>
              <a:rPr lang="en-US" b="1" dirty="0" smtClean="0">
                <a:solidFill>
                  <a:srgbClr val="009900"/>
                </a:solidFill>
              </a:rPr>
              <a:t> A</a:t>
            </a:r>
            <a:endParaRPr lang="ru-RU" b="1" dirty="0" smtClean="0">
              <a:solidFill>
                <a:srgbClr val="0099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" y="332656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       !DVM$ LOCALIZE(</a:t>
            </a:r>
            <a:r>
              <a:rPr lang="en-US" b="1" dirty="0" err="1" smtClean="0">
                <a:solidFill>
                  <a:srgbClr val="009900"/>
                </a:solidFill>
              </a:rPr>
              <a:t>ibstart</a:t>
            </a:r>
            <a:r>
              <a:rPr lang="en-US" b="1" dirty="0" smtClean="0">
                <a:solidFill>
                  <a:srgbClr val="009900"/>
                </a:solidFill>
              </a:rPr>
              <a:t> =&gt; </a:t>
            </a:r>
            <a:r>
              <a:rPr lang="en-US" b="1" dirty="0" err="1" smtClean="0">
                <a:solidFill>
                  <a:srgbClr val="009900"/>
                </a:solidFill>
              </a:rPr>
              <a:t>ib</a:t>
            </a:r>
            <a:r>
              <a:rPr lang="en-US" b="1" dirty="0" smtClean="0">
                <a:solidFill>
                  <a:srgbClr val="009900"/>
                </a:solidFill>
              </a:rPr>
              <a:t>(:))</a:t>
            </a:r>
            <a:endParaRPr lang="ru-RU" dirty="0" smtClean="0">
              <a:solidFill>
                <a:srgbClr val="009900"/>
              </a:solidFill>
            </a:endParaRPr>
          </a:p>
          <a:p>
            <a:r>
              <a:rPr lang="en-US" b="1" dirty="0" smtClean="0">
                <a:solidFill>
                  <a:srgbClr val="009900"/>
                </a:solidFill>
              </a:rPr>
              <a:t>       !DVM$ LOCALIZE(</a:t>
            </a:r>
            <a:r>
              <a:rPr lang="en-US" b="1" dirty="0" err="1" smtClean="0">
                <a:solidFill>
                  <a:srgbClr val="009900"/>
                </a:solidFill>
              </a:rPr>
              <a:t>ibend</a:t>
            </a:r>
            <a:r>
              <a:rPr lang="en-US" b="1" dirty="0" smtClean="0">
                <a:solidFill>
                  <a:srgbClr val="009900"/>
                </a:solidFill>
              </a:rPr>
              <a:t> =&gt; </a:t>
            </a:r>
            <a:r>
              <a:rPr lang="en-US" b="1" dirty="0" err="1" smtClean="0">
                <a:solidFill>
                  <a:srgbClr val="009900"/>
                </a:solidFill>
              </a:rPr>
              <a:t>ib</a:t>
            </a:r>
            <a:r>
              <a:rPr lang="en-US" b="1" dirty="0" smtClean="0">
                <a:solidFill>
                  <a:srgbClr val="009900"/>
                </a:solidFill>
              </a:rPr>
              <a:t>(:))</a:t>
            </a:r>
            <a:endParaRPr lang="ru-RU" dirty="0" smtClean="0">
              <a:solidFill>
                <a:srgbClr val="009900"/>
              </a:solidFill>
            </a:endParaRPr>
          </a:p>
          <a:p>
            <a:r>
              <a:rPr lang="en-US" b="1" dirty="0" smtClean="0">
                <a:solidFill>
                  <a:srgbClr val="009900"/>
                </a:solidFill>
              </a:rPr>
              <a:t>       </a:t>
            </a:r>
            <a:r>
              <a:rPr lang="ru-RU" b="1" dirty="0" smtClean="0">
                <a:solidFill>
                  <a:srgbClr val="009900"/>
                </a:solidFill>
              </a:rPr>
              <a:t>!</a:t>
            </a:r>
            <a:r>
              <a:rPr lang="en-US" b="1" dirty="0" smtClean="0">
                <a:solidFill>
                  <a:srgbClr val="009900"/>
                </a:solidFill>
              </a:rPr>
              <a:t>DVM</a:t>
            </a:r>
            <a:r>
              <a:rPr lang="ru-RU" b="1" dirty="0" smtClean="0">
                <a:solidFill>
                  <a:srgbClr val="009900"/>
                </a:solidFill>
              </a:rPr>
              <a:t>$ </a:t>
            </a:r>
            <a:r>
              <a:rPr lang="en-US" b="1" dirty="0" smtClean="0">
                <a:solidFill>
                  <a:srgbClr val="009900"/>
                </a:solidFill>
              </a:rPr>
              <a:t>LOCALIZE</a:t>
            </a:r>
            <a:r>
              <a:rPr lang="ru-RU" b="1" dirty="0" smtClean="0">
                <a:solidFill>
                  <a:srgbClr val="009900"/>
                </a:solidFill>
              </a:rPr>
              <a:t>(</a:t>
            </a:r>
            <a:r>
              <a:rPr lang="en-US" b="1" dirty="0" err="1" smtClean="0">
                <a:solidFill>
                  <a:srgbClr val="009900"/>
                </a:solidFill>
              </a:rPr>
              <a:t>ib</a:t>
            </a:r>
            <a:r>
              <a:rPr lang="ru-RU" b="1" dirty="0" smtClean="0">
                <a:solidFill>
                  <a:srgbClr val="009900"/>
                </a:solidFill>
              </a:rPr>
              <a:t> =&gt; </a:t>
            </a:r>
            <a:r>
              <a:rPr lang="en-US" b="1" dirty="0" smtClean="0">
                <a:solidFill>
                  <a:srgbClr val="009900"/>
                </a:solidFill>
              </a:rPr>
              <a:t>A</a:t>
            </a:r>
            <a:r>
              <a:rPr lang="ru-RU" b="1" dirty="0" smtClean="0">
                <a:solidFill>
                  <a:srgbClr val="009900"/>
                </a:solidFill>
              </a:rPr>
              <a:t>(:))</a:t>
            </a:r>
            <a:endParaRPr lang="en-US" b="1" dirty="0" smtClean="0">
              <a:solidFill>
                <a:srgbClr val="009900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pPr lvl="1" eaLnBrk="1" hangingPunct="1">
              <a:buFont typeface="Verdana" pitchFamily="34" charset="0"/>
              <a:buNone/>
            </a:pPr>
            <a:r>
              <a:rPr lang="ru-RU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</a:t>
            </a:r>
            <a:r>
              <a:rPr lang="ru-RU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REGION INOUT(A,B)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</a:rPr>
              <a:t>DVM$              PARALLEL (I) ON B(I)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ea typeface="MS Mincho" pitchFamily="49" charset="-128"/>
              </a:rPr>
              <a:t>, SHADOW_RENEW (A)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DO  I= 1, L*L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		        </a:t>
            </a:r>
            <a:r>
              <a:rPr lang="en-US" b="1" dirty="0" smtClean="0"/>
              <a:t>B(</a:t>
            </a:r>
            <a:r>
              <a:rPr lang="en-US" b="1" dirty="0" err="1" smtClean="0"/>
              <a:t>i</a:t>
            </a:r>
            <a:r>
              <a:rPr lang="en-US" b="1" dirty="0" smtClean="0"/>
              <a:t>) = (A(</a:t>
            </a:r>
            <a:r>
              <a:rPr lang="en-US" b="1" dirty="0" err="1" smtClean="0"/>
              <a:t>ib</a:t>
            </a:r>
            <a:r>
              <a:rPr lang="en-US" b="1" dirty="0" smtClean="0"/>
              <a:t>(</a:t>
            </a:r>
            <a:r>
              <a:rPr lang="en-US" b="1" dirty="0" err="1" smtClean="0"/>
              <a:t>ibstart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)))+ A(</a:t>
            </a:r>
            <a:r>
              <a:rPr lang="en-US" b="1" dirty="0" err="1" smtClean="0"/>
              <a:t>ib</a:t>
            </a:r>
            <a:r>
              <a:rPr lang="en-US" b="1" dirty="0" smtClean="0"/>
              <a:t>(</a:t>
            </a:r>
            <a:r>
              <a:rPr lang="en-US" b="1" dirty="0" err="1" smtClean="0"/>
              <a:t>ibstart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)+1))+</a:t>
            </a:r>
          </a:p>
          <a:p>
            <a:pPr lvl="1"/>
            <a:r>
              <a:rPr lang="en-US" b="1" dirty="0" smtClean="0"/>
              <a:t>			A(</a:t>
            </a:r>
            <a:r>
              <a:rPr lang="en-US" b="1" dirty="0" err="1" smtClean="0"/>
              <a:t>ib</a:t>
            </a:r>
            <a:r>
              <a:rPr lang="en-US" b="1" dirty="0" smtClean="0"/>
              <a:t>(</a:t>
            </a:r>
            <a:r>
              <a:rPr lang="en-US" b="1" dirty="0" err="1" smtClean="0"/>
              <a:t>ibstart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)+2))+A(</a:t>
            </a:r>
            <a:r>
              <a:rPr lang="en-US" b="1" dirty="0" err="1" smtClean="0"/>
              <a:t>ib</a:t>
            </a:r>
            <a:r>
              <a:rPr lang="en-US" b="1" dirty="0" smtClean="0"/>
              <a:t>(</a:t>
            </a:r>
            <a:r>
              <a:rPr lang="en-US" b="1" dirty="0" err="1" smtClean="0"/>
              <a:t>ibstart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)+3))) / 4.0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   ENDDO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          END REGION</a:t>
            </a:r>
          </a:p>
          <a:p>
            <a:endParaRPr lang="en-US" b="1" dirty="0" smtClean="0"/>
          </a:p>
          <a:p>
            <a:endParaRPr lang="ru-RU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793A9-D990-43D2-8B63-B8A504590EF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693961"/>
            <a:ext cx="8229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1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равнение времени выполнения программы для решения задачи газовой динамики </a:t>
            </a:r>
            <a:r>
              <a:rPr lang="ru-RU" sz="24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методом Галеркина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 использовании расширения (сетка из 200000 ячеек)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1556792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16211-5F4A-4F94-85A3-55404951B4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5496" y="404664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1" compatLnSpc="1">
            <a:prstTxWarp prst="textNoShape">
              <a:avLst/>
            </a:prstTxWarp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DVMH-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модель параллелизма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67544" y="3573016"/>
            <a:ext cx="8229600" cy="230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DVMH-модель позволяет создавать эффективные параллельные программы для гетерогенных вычислительных кластеров, в узлах которых в качестве вычислительных устройств (вычислителей) наряду с универсальными многоядерными процессорами могут использоваться ускорители различной архитектуры (графические процессоры, сопроцессоры Intel Xeon Phi, ...)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A6D21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 этом отображенные на узел вычисления автоматически распределяются между вычислителями узла с учетом их производительности</a:t>
            </a:r>
          </a:p>
        </p:txBody>
      </p:sp>
      <p:pic>
        <p:nvPicPr>
          <p:cNvPr id="9" name="Picture 8" descr="Clipboard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81503"/>
            <a:ext cx="8860059" cy="251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2" name="Content Placeholder 3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4525962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DVM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-система существенно упрощает процесс разработки параллельных программ для гибридных вычислительных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кластеров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dirty="0" smtClean="0"/>
              <a:t>DV</a:t>
            </a:r>
            <a:r>
              <a:rPr lang="ru-RU" sz="2400" dirty="0" smtClean="0"/>
              <a:t>М-система активно развивается, появляются новые возможности, которые расширяют ее область применимости</a:t>
            </a:r>
            <a:r>
              <a:rPr lang="en-US" sz="2400" dirty="0" smtClean="0"/>
              <a:t>:</a:t>
            </a:r>
          </a:p>
          <a:p>
            <a:pPr lvl="1"/>
            <a:r>
              <a:rPr lang="ru-RU" sz="2400" dirty="0" smtClean="0"/>
              <a:t>реализовано расширение </a:t>
            </a:r>
            <a:r>
              <a:rPr lang="en-US" sz="2400" dirty="0" smtClean="0"/>
              <a:t>DVMH-</a:t>
            </a:r>
            <a:r>
              <a:rPr lang="ru-RU" sz="2400" dirty="0" smtClean="0"/>
              <a:t>модели для работы с неструктурными сетками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lvl="1"/>
            <a:r>
              <a:rPr lang="ru-RU" sz="2400" dirty="0" smtClean="0"/>
              <a:t>разработаны средства параллельного ввода-вывода, обеспечивающие эффективное использование возможностей файловых систем современных кластеров</a:t>
            </a:r>
            <a:r>
              <a:rPr lang="en-US" sz="2400" dirty="0" smtClean="0"/>
              <a:t>;</a:t>
            </a:r>
          </a:p>
          <a:p>
            <a:pPr lvl="1"/>
            <a:r>
              <a:rPr lang="ru-RU" sz="2400" dirty="0" smtClean="0"/>
              <a:t>реализован режим для дополнительного распараллеливания </a:t>
            </a:r>
            <a:r>
              <a:rPr lang="en-US" sz="2400" dirty="0" smtClean="0"/>
              <a:t>MPI</a:t>
            </a:r>
            <a:r>
              <a:rPr lang="ru-RU" sz="2400" dirty="0" smtClean="0"/>
              <a:t>-программ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9F2872-65FA-4DB8-BF1B-35A128FBEA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Вопросы, замечания?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/>
            <a:endParaRPr lang="en-US" sz="2800" dirty="0" smtClean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sz="2800" dirty="0" smtClean="0">
                <a:latin typeface="Arial" charset="0"/>
              </a:rPr>
              <a:t>                          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dirty="0" smtClean="0">
                <a:latin typeface="Arial" charset="0"/>
              </a:rPr>
              <a:t>                                   </a:t>
            </a:r>
            <a:r>
              <a:rPr lang="ru-RU" sz="2800" dirty="0" smtClean="0">
                <a:latin typeface="Arial" charset="0"/>
              </a:rPr>
              <a:t>СПАСИБО !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800" dirty="0" smtClean="0">
              <a:latin typeface="Arial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2800" b="1" dirty="0" smtClean="0">
                <a:solidFill>
                  <a:srgbClr val="3333FF"/>
                </a:solidFill>
                <a:latin typeface="Arial" charset="0"/>
                <a:hlinkClick r:id="rId2"/>
              </a:rPr>
              <a:t>http://dvm-system.org</a:t>
            </a:r>
            <a:endParaRPr lang="en-US" sz="2800" b="1" dirty="0" smtClean="0">
              <a:solidFill>
                <a:srgbClr val="3333FF"/>
              </a:solidFill>
              <a:latin typeface="Arial" charset="0"/>
              <a:hlinkClick r:id="rId3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2800" b="1" dirty="0" smtClean="0">
                <a:solidFill>
                  <a:srgbClr val="3333FF"/>
                </a:solidFill>
                <a:latin typeface="Arial" charset="0"/>
                <a:hlinkClick r:id="rId4"/>
              </a:rPr>
              <a:t>dvm@keldysh.ru</a:t>
            </a:r>
            <a:endParaRPr lang="ru-RU" b="1" dirty="0" smtClean="0">
              <a:solidFill>
                <a:srgbClr val="3333FF"/>
              </a:solidFill>
            </a:endParaRP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A6DFEF-7702-4BB6-B03B-7759D7A6D8B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16211-5F4A-4F94-85A3-55404951B4A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sp>
        <p:nvSpPr>
          <p:cNvPr id="6" name="Title 2"/>
          <p:cNvSpPr>
            <a:spLocks noGrp="1"/>
          </p:cNvSpPr>
          <p:nvPr>
            <p:ph type="title" idx="4294967295"/>
          </p:nvPr>
        </p:nvSpPr>
        <p:spPr>
          <a:xfrm>
            <a:off x="0" y="477937"/>
            <a:ext cx="9036050" cy="358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автоматизации разработки </a:t>
            </a:r>
            <a:br>
              <a:rPr lang="ru-RU" sz="32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004F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параллельных программ (DVM-система)</a:t>
            </a:r>
            <a:endParaRPr lang="ru-RU" sz="3200" dirty="0">
              <a:solidFill>
                <a:srgbClr val="004F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4294967295"/>
          </p:nvPr>
        </p:nvSpPr>
        <p:spPr>
          <a:xfrm>
            <a:off x="457200" y="1196677"/>
            <a:ext cx="8229600" cy="5400675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Компиляторы с языков Fortran-DVMH и C-DVMH</a:t>
            </a:r>
          </a:p>
          <a:p>
            <a:pPr lvl="1" eaLnBrk="1" hangingPunct="1"/>
            <a:r>
              <a:rPr lang="ru-RU" sz="1600" dirty="0" smtClean="0">
                <a:latin typeface="Arial" charset="0"/>
                <a:cs typeface="Arial" charset="0"/>
              </a:rPr>
              <a:t>преобразование входной программы в параллельную программу, использующую стандартные технологии программирования MPI, OpenMP и CUDA</a:t>
            </a:r>
          </a:p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Библиотека поддержки LIB-DVMH</a:t>
            </a:r>
          </a:p>
          <a:p>
            <a:pPr lvl="1" eaLnBrk="1" hangingPunct="1"/>
            <a:r>
              <a:rPr lang="ru-RU" sz="1600" dirty="0" smtClean="0">
                <a:latin typeface="Arial" charset="0"/>
                <a:cs typeface="Arial" charset="0"/>
              </a:rPr>
              <a:t>реализация модели выполнения параллельной программы;</a:t>
            </a:r>
          </a:p>
          <a:p>
            <a:pPr lvl="1" eaLnBrk="1" hangingPunct="1"/>
            <a:r>
              <a:rPr lang="ru-RU" sz="1600" dirty="0" smtClean="0">
                <a:latin typeface="Arial" charset="0"/>
                <a:cs typeface="Arial" charset="0"/>
              </a:rPr>
              <a:t>динамическая настройка DVMH-программ на выделенные для их выполнения ресурсы: количество узлов кластера, ядер, ускорителей и их производительность</a:t>
            </a:r>
          </a:p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DVMH-отладчик</a:t>
            </a:r>
          </a:p>
          <a:p>
            <a:pPr lvl="1" eaLnBrk="1" hangingPunct="1"/>
            <a:r>
              <a:rPr lang="ru-RU" sz="1600" dirty="0" smtClean="0">
                <a:latin typeface="Arial" charset="0"/>
                <a:cs typeface="Arial" charset="0"/>
              </a:rPr>
              <a:t>автоматизированная отладка параллельных программ с использованием методов сравнительной отладки и динамического контроля корректности</a:t>
            </a:r>
          </a:p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Анализатор производительности DVMH-программ</a:t>
            </a:r>
          </a:p>
          <a:p>
            <a:pPr lvl="1" eaLnBrk="1" hangingPunct="1"/>
            <a:r>
              <a:rPr lang="ru-RU" sz="1600" dirty="0" smtClean="0">
                <a:latin typeface="Arial" charset="0"/>
                <a:cs typeface="Arial" charset="0"/>
              </a:rPr>
              <a:t>получение информации об основных характеристиках эффективности выполнения параллельной программы и ее частей на вычислительной системе</a:t>
            </a:r>
          </a:p>
          <a:p>
            <a:pPr eaLnBrk="1" hangingPunct="1"/>
            <a:endParaRPr lang="ru-RU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620678"/>
            <a:ext cx="8229600" cy="360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Спецификации параллельного выполнения программы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755651" y="1567333"/>
            <a:ext cx="8064822" cy="45259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Распределение элементов массива между процессорами</a:t>
            </a:r>
          </a:p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Распределение витков цикла между процессорами</a:t>
            </a:r>
          </a:p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Спецификация параллельно выполняющихся секций программы (параллельных задач) и отображение их на процессоры</a:t>
            </a:r>
          </a:p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Организация эффективного доступа к удаленным (расположенным на других процессорах</a:t>
            </a:r>
            <a:r>
              <a:rPr lang="en-US" sz="2400" dirty="0" smtClean="0">
                <a:latin typeface="Arial" charset="0"/>
                <a:cs typeface="Arial" charset="0"/>
              </a:rPr>
              <a:t>/</a:t>
            </a:r>
            <a:r>
              <a:rPr lang="ru-RU" sz="2400" dirty="0" smtClean="0">
                <a:latin typeface="Arial" charset="0"/>
                <a:cs typeface="Arial" charset="0"/>
              </a:rPr>
              <a:t>ускорителях) данным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69D81-489E-4CE5-BAAE-C7B202383D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692686"/>
            <a:ext cx="8229600" cy="360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Спецификации параллельного выполнения программы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755651" y="1423317"/>
            <a:ext cx="7992814" cy="4525963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Организация эффективного выполнения редукционных операций - глобальных операций с расположенными на различных процессорах</a:t>
            </a:r>
            <a:r>
              <a:rPr lang="en-US" sz="2400" dirty="0" smtClean="0">
                <a:latin typeface="Arial" charset="0"/>
                <a:cs typeface="Arial" charset="0"/>
              </a:rPr>
              <a:t>/</a:t>
            </a:r>
            <a:r>
              <a:rPr lang="ru-RU" sz="2400" dirty="0" smtClean="0">
                <a:latin typeface="Arial" charset="0"/>
                <a:cs typeface="Arial" charset="0"/>
              </a:rPr>
              <a:t>ускорителях данными (таких, как их суммирование или нахождение их максимального или минимального значения)</a:t>
            </a:r>
          </a:p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Определение фрагментов программы (регионов) для возможного выполнения на ускорителях</a:t>
            </a:r>
          </a:p>
          <a:p>
            <a:pPr eaLnBrk="1" hangingPunct="1"/>
            <a:r>
              <a:rPr lang="ru-RU" sz="2400" dirty="0" smtClean="0">
                <a:latin typeface="Arial" charset="0"/>
                <a:cs typeface="Arial" charset="0"/>
              </a:rPr>
              <a:t>Управление перемещением данных между памятью ЦПУ и памятью ускорителей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69D81-489E-4CE5-BAAE-C7B202383D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A69D81-489E-4CE5-BAAE-C7B202383D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476672"/>
            <a:ext cx="92900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PROGRAM    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JACOBY_DVMH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PARAMETER    (L=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4096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 ITMAX=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REAL     A(L,L), B(L,L)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DVM$     DISTRIBUTE     ( BLOCK,   BLOCK)   ::   A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DVM$     ALIGN  B(I,J)  WITH  A(I,J)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PRINT *,  '**********  TEST_JACOBI   **********'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DO IT  =  1,  ITMAX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</a:t>
            </a: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     REGION INOUT(A,B)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DVM$              </a:t>
            </a: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PARALLEL (J,I) ON  A(I,  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DO  J  =  2,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DO  I  =  2,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     A(I, J)  =  B(I, J)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ENDDO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ENDDO    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3333FF"/>
                </a:solidFill>
                <a:latin typeface="Arial" pitchFamily="34" charset="0"/>
                <a:ea typeface="MS Mincho" pitchFamily="49" charset="-128"/>
              </a:rPr>
              <a:t>DVM$               PARALLEL (J,I) ON B(I,  J)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ea typeface="MS Mincho" pitchFamily="49" charset="-128"/>
              </a:rPr>
              <a:t>, SHADOW_RENEW (A)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DO  J = 2, 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DO  I = 2,  L-1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       B(I, J) =  (A(I-1, J) + A(I, J-1) +  A(I+1, J) + A(I, J+1)) / 4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                  ENDDO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ENDDO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          END REGION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	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ENDDO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OPEN(3, FILE='JAC.DAT', ACCESS='STREAM')</a:t>
            </a:r>
          </a:p>
          <a:p>
            <a:pPr lvl="1"/>
            <a:r>
              <a:rPr lang="ru-RU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en-US" sz="14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DVM$     GET_ACTUAL(B)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WRITE(3, *) B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       CLOSE(3)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END</a:t>
            </a:r>
            <a:endParaRPr lang="en-US" sz="1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1989013"/>
            <a:ext cx="4248150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Алгоритм Якоби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в модели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DVMH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660AF-515E-4EE3-81A8-B2261C2A2E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51520" y="-27384"/>
            <a:ext cx="7992888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en-US" b="1" dirty="0" smtClean="0"/>
              <a:t>FILE </a:t>
            </a:r>
            <a:r>
              <a:rPr lang="en-US" b="1" dirty="0"/>
              <a:t>*f;	</a:t>
            </a:r>
          </a:p>
          <a:p>
            <a:r>
              <a:rPr lang="en-US" b="1" dirty="0">
                <a:solidFill>
                  <a:srgbClr val="009900"/>
                </a:solidFill>
              </a:rPr>
              <a:t>#</a:t>
            </a:r>
            <a:r>
              <a:rPr lang="en-US" b="1" dirty="0" err="1">
                <a:solidFill>
                  <a:srgbClr val="009900"/>
                </a:solidFill>
              </a:rPr>
              <a:t>pragma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dvm</a:t>
            </a:r>
            <a:r>
              <a:rPr lang="en-US" b="1" dirty="0">
                <a:solidFill>
                  <a:srgbClr val="009900"/>
                </a:solidFill>
              </a:rPr>
              <a:t> array distribute[block][block] shadow[1:1][1:1]</a:t>
            </a:r>
          </a:p>
          <a:p>
            <a:r>
              <a:rPr lang="en-US" b="1" dirty="0"/>
              <a:t>double A[L][L];</a:t>
            </a:r>
          </a:p>
          <a:p>
            <a:r>
              <a:rPr lang="en-US" b="1" dirty="0">
                <a:solidFill>
                  <a:srgbClr val="009900"/>
                </a:solidFill>
              </a:rPr>
              <a:t>#</a:t>
            </a:r>
            <a:r>
              <a:rPr lang="en-US" b="1" dirty="0" err="1">
                <a:solidFill>
                  <a:srgbClr val="009900"/>
                </a:solidFill>
              </a:rPr>
              <a:t>pragma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dvm</a:t>
            </a:r>
            <a:r>
              <a:rPr lang="en-US" b="1" dirty="0">
                <a:solidFill>
                  <a:srgbClr val="009900"/>
                </a:solidFill>
              </a:rPr>
              <a:t> array align ([</a:t>
            </a:r>
            <a:r>
              <a:rPr lang="en-US" b="1" dirty="0" err="1">
                <a:solidFill>
                  <a:srgbClr val="009900"/>
                </a:solidFill>
              </a:rPr>
              <a:t>i</a:t>
            </a:r>
            <a:r>
              <a:rPr lang="en-US" b="1" dirty="0">
                <a:solidFill>
                  <a:srgbClr val="009900"/>
                </a:solidFill>
              </a:rPr>
              <a:t>][j] with A[</a:t>
            </a:r>
            <a:r>
              <a:rPr lang="en-US" b="1" dirty="0" err="1">
                <a:solidFill>
                  <a:srgbClr val="009900"/>
                </a:solidFill>
              </a:rPr>
              <a:t>i</a:t>
            </a:r>
            <a:r>
              <a:rPr lang="en-US" b="1" dirty="0">
                <a:solidFill>
                  <a:srgbClr val="009900"/>
                </a:solidFill>
              </a:rPr>
              <a:t>][j])</a:t>
            </a:r>
          </a:p>
          <a:p>
            <a:r>
              <a:rPr lang="en-US" b="1" dirty="0"/>
              <a:t>double B[L][L];</a:t>
            </a:r>
          </a:p>
          <a:p>
            <a:r>
              <a:rPr lang="en-US" b="1" dirty="0" err="1"/>
              <a:t>int</a:t>
            </a:r>
            <a:r>
              <a:rPr lang="en-US" b="1" dirty="0"/>
              <a:t> main(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argc</a:t>
            </a:r>
            <a:r>
              <a:rPr lang="en-US" b="1" dirty="0"/>
              <a:t>, char *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en-US" b="1" dirty="0"/>
              <a:t>    for(</a:t>
            </a:r>
            <a:r>
              <a:rPr lang="en-US" b="1" dirty="0" err="1"/>
              <a:t>int</a:t>
            </a:r>
            <a:r>
              <a:rPr lang="en-US" b="1" dirty="0"/>
              <a:t> it = 0; it &lt; ITMAX; it++) {</a:t>
            </a:r>
          </a:p>
          <a:p>
            <a:r>
              <a:rPr lang="en-US" b="1" dirty="0">
                <a:solidFill>
                  <a:srgbClr val="FF3399"/>
                </a:solidFill>
              </a:rPr>
              <a:t>         #</a:t>
            </a:r>
            <a:r>
              <a:rPr lang="en-US" b="1" dirty="0" err="1">
                <a:solidFill>
                  <a:srgbClr val="FF3399"/>
                </a:solidFill>
              </a:rPr>
              <a:t>pragma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dvm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smtClean="0">
                <a:solidFill>
                  <a:srgbClr val="FF3399"/>
                </a:solidFill>
              </a:rPr>
              <a:t>region </a:t>
            </a:r>
            <a:r>
              <a:rPr lang="en-US" b="1" dirty="0" err="1" smtClean="0">
                <a:solidFill>
                  <a:srgbClr val="FF3399"/>
                </a:solidFill>
              </a:rPr>
              <a:t>inout</a:t>
            </a:r>
            <a:r>
              <a:rPr lang="en-US" b="1" dirty="0" smtClean="0">
                <a:solidFill>
                  <a:srgbClr val="FF3399"/>
                </a:solidFill>
              </a:rPr>
              <a:t> (A,B) </a:t>
            </a:r>
          </a:p>
          <a:p>
            <a:r>
              <a:rPr lang="en-US" b="1" dirty="0" smtClean="0">
                <a:solidFill>
                  <a:srgbClr val="FF3399"/>
                </a:solidFill>
              </a:rPr>
              <a:t>        {</a:t>
            </a:r>
            <a:endParaRPr lang="en-US" b="1" dirty="0">
              <a:solidFill>
                <a:srgbClr val="FF3399"/>
              </a:solidFill>
            </a:endParaRPr>
          </a:p>
          <a:p>
            <a:r>
              <a:rPr lang="en-US" b="1" dirty="0">
                <a:solidFill>
                  <a:srgbClr val="FF3399"/>
                </a:solidFill>
              </a:rPr>
              <a:t>       </a:t>
            </a:r>
            <a:r>
              <a:rPr lang="en-US" b="1" dirty="0">
                <a:solidFill>
                  <a:srgbClr val="3333FF"/>
                </a:solidFill>
              </a:rPr>
              <a:t>     #</a:t>
            </a:r>
            <a:r>
              <a:rPr lang="en-US" b="1" dirty="0" err="1">
                <a:solidFill>
                  <a:srgbClr val="3333FF"/>
                </a:solidFill>
              </a:rPr>
              <a:t>pragma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dvm</a:t>
            </a:r>
            <a:r>
              <a:rPr lang="en-US" b="1" dirty="0">
                <a:solidFill>
                  <a:srgbClr val="3333FF"/>
                </a:solidFill>
              </a:rPr>
              <a:t> parallel([</a:t>
            </a:r>
            <a:r>
              <a:rPr lang="en-US" b="1" dirty="0" err="1">
                <a:solidFill>
                  <a:srgbClr val="3333FF"/>
                </a:solidFill>
              </a:rPr>
              <a:t>i</a:t>
            </a:r>
            <a:r>
              <a:rPr lang="en-US" b="1" dirty="0">
                <a:solidFill>
                  <a:srgbClr val="3333FF"/>
                </a:solidFill>
              </a:rPr>
              <a:t>][j] on A[</a:t>
            </a:r>
            <a:r>
              <a:rPr lang="en-US" b="1" dirty="0" err="1">
                <a:solidFill>
                  <a:srgbClr val="3333FF"/>
                </a:solidFill>
              </a:rPr>
              <a:t>i</a:t>
            </a:r>
            <a:r>
              <a:rPr lang="en-US" b="1" dirty="0">
                <a:solidFill>
                  <a:srgbClr val="3333FF"/>
                </a:solidFill>
              </a:rPr>
              <a:t>][j])</a:t>
            </a:r>
          </a:p>
          <a:p>
            <a:r>
              <a:rPr lang="en-US" b="1" dirty="0"/>
              <a:t>            for 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= 1; </a:t>
            </a:r>
            <a:r>
              <a:rPr lang="en-US" b="1" dirty="0" smtClean="0"/>
              <a:t>i </a:t>
            </a:r>
            <a:r>
              <a:rPr lang="en-US" b="1" dirty="0"/>
              <a:t>&lt; L - 1; </a:t>
            </a:r>
            <a:r>
              <a:rPr lang="en-US" b="1" dirty="0" err="1"/>
              <a:t>i</a:t>
            </a:r>
            <a:r>
              <a:rPr lang="en-US" b="1" dirty="0"/>
              <a:t>++)</a:t>
            </a:r>
          </a:p>
          <a:p>
            <a:r>
              <a:rPr lang="en-US" b="1" dirty="0"/>
              <a:t>                for (</a:t>
            </a:r>
            <a:r>
              <a:rPr lang="en-US" b="1" dirty="0" err="1"/>
              <a:t>int</a:t>
            </a:r>
            <a:r>
              <a:rPr lang="en-US" b="1" dirty="0"/>
              <a:t> j = 1; j &lt; L-1; j++)  A[</a:t>
            </a:r>
            <a:r>
              <a:rPr lang="en-US" b="1" dirty="0" err="1"/>
              <a:t>i</a:t>
            </a:r>
            <a:r>
              <a:rPr lang="en-US" b="1" dirty="0"/>
              <a:t>][j] = B[</a:t>
            </a:r>
            <a:r>
              <a:rPr lang="en-US" b="1" dirty="0" err="1"/>
              <a:t>i</a:t>
            </a:r>
            <a:r>
              <a:rPr lang="en-US" b="1" dirty="0"/>
              <a:t>][j];</a:t>
            </a:r>
          </a:p>
          <a:p>
            <a:r>
              <a:rPr lang="en-US" b="1" dirty="0">
                <a:solidFill>
                  <a:srgbClr val="3333FF"/>
                </a:solidFill>
              </a:rPr>
              <a:t>            #</a:t>
            </a:r>
            <a:r>
              <a:rPr lang="en-US" b="1" dirty="0" err="1">
                <a:solidFill>
                  <a:srgbClr val="3333FF"/>
                </a:solidFill>
              </a:rPr>
              <a:t>pragma</a:t>
            </a:r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err="1">
                <a:solidFill>
                  <a:srgbClr val="3333FF"/>
                </a:solidFill>
              </a:rPr>
              <a:t>dvm</a:t>
            </a:r>
            <a:r>
              <a:rPr lang="en-US" b="1" dirty="0">
                <a:solidFill>
                  <a:srgbClr val="3333FF"/>
                </a:solidFill>
              </a:rPr>
              <a:t> parallel([</a:t>
            </a:r>
            <a:r>
              <a:rPr lang="en-US" b="1" dirty="0" err="1">
                <a:solidFill>
                  <a:srgbClr val="3333FF"/>
                </a:solidFill>
              </a:rPr>
              <a:t>i</a:t>
            </a:r>
            <a:r>
              <a:rPr lang="en-US" b="1" dirty="0">
                <a:solidFill>
                  <a:srgbClr val="3333FF"/>
                </a:solidFill>
              </a:rPr>
              <a:t>][</a:t>
            </a:r>
            <a:r>
              <a:rPr lang="en-US" b="1" dirty="0" smtClean="0">
                <a:solidFill>
                  <a:srgbClr val="3333FF"/>
                </a:solidFill>
              </a:rPr>
              <a:t>j] on </a:t>
            </a:r>
            <a:r>
              <a:rPr lang="en-US" b="1" dirty="0">
                <a:solidFill>
                  <a:srgbClr val="3333FF"/>
                </a:solidFill>
              </a:rPr>
              <a:t>B[</a:t>
            </a:r>
            <a:r>
              <a:rPr lang="en-US" b="1" dirty="0" err="1">
                <a:solidFill>
                  <a:srgbClr val="3333FF"/>
                </a:solidFill>
              </a:rPr>
              <a:t>i</a:t>
            </a:r>
            <a:r>
              <a:rPr lang="en-US" b="1" dirty="0">
                <a:solidFill>
                  <a:srgbClr val="3333FF"/>
                </a:solidFill>
              </a:rPr>
              <a:t>][j]),</a:t>
            </a:r>
            <a:r>
              <a:rPr lang="en-US" b="1" dirty="0">
                <a:solidFill>
                  <a:srgbClr val="FFD85D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shadow_renew</a:t>
            </a:r>
            <a:r>
              <a:rPr lang="en-US" b="1" dirty="0">
                <a:solidFill>
                  <a:srgbClr val="009900"/>
                </a:solidFill>
              </a:rPr>
              <a:t>(A)</a:t>
            </a:r>
          </a:p>
          <a:p>
            <a:r>
              <a:rPr lang="en-US" b="1" dirty="0"/>
              <a:t>            for 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= 1;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/>
              <a:t>&lt; L - 1; </a:t>
            </a:r>
            <a:r>
              <a:rPr lang="en-US" b="1" dirty="0" err="1"/>
              <a:t>i</a:t>
            </a:r>
            <a:r>
              <a:rPr lang="en-US" b="1" dirty="0"/>
              <a:t>++)</a:t>
            </a:r>
          </a:p>
          <a:p>
            <a:r>
              <a:rPr lang="en-US" b="1" dirty="0"/>
              <a:t>                for (</a:t>
            </a:r>
            <a:r>
              <a:rPr lang="en-US" b="1" dirty="0" err="1"/>
              <a:t>int</a:t>
            </a:r>
            <a:r>
              <a:rPr lang="en-US" b="1" dirty="0"/>
              <a:t> j = 1; j &lt; L - 1; j++)</a:t>
            </a:r>
          </a:p>
          <a:p>
            <a:r>
              <a:rPr lang="en-US" b="1" dirty="0"/>
              <a:t>                    B[</a:t>
            </a:r>
            <a:r>
              <a:rPr lang="en-US" b="1" dirty="0" err="1"/>
              <a:t>i</a:t>
            </a:r>
            <a:r>
              <a:rPr lang="en-US" b="1" dirty="0"/>
              <a:t>][j] = (A[</a:t>
            </a:r>
            <a:r>
              <a:rPr lang="en-US" b="1" dirty="0" err="1"/>
              <a:t>i</a:t>
            </a:r>
            <a:r>
              <a:rPr lang="en-US" b="1" dirty="0"/>
              <a:t> - 1][j] + A[</a:t>
            </a:r>
            <a:r>
              <a:rPr lang="en-US" b="1" dirty="0" err="1"/>
              <a:t>i</a:t>
            </a:r>
            <a:r>
              <a:rPr lang="en-US" b="1" dirty="0"/>
              <a:t> + 1][j] + A[</a:t>
            </a:r>
            <a:r>
              <a:rPr lang="en-US" b="1" dirty="0" err="1"/>
              <a:t>i</a:t>
            </a:r>
            <a:r>
              <a:rPr lang="en-US" b="1" dirty="0"/>
              <a:t>][j - 1] + A[</a:t>
            </a:r>
            <a:r>
              <a:rPr lang="en-US" b="1" dirty="0" err="1"/>
              <a:t>i</a:t>
            </a:r>
            <a:r>
              <a:rPr lang="en-US" b="1" dirty="0"/>
              <a:t>][j + 1]) / 4.;</a:t>
            </a:r>
          </a:p>
          <a:p>
            <a:r>
              <a:rPr lang="en-US" b="1" dirty="0"/>
              <a:t>        </a:t>
            </a:r>
            <a:r>
              <a:rPr lang="en-US" b="1" dirty="0">
                <a:solidFill>
                  <a:srgbClr val="FF3399"/>
                </a:solidFill>
              </a:rPr>
              <a:t>}</a:t>
            </a:r>
          </a:p>
          <a:p>
            <a:r>
              <a:rPr lang="en-US" b="1" dirty="0"/>
              <a:t>    }</a:t>
            </a:r>
          </a:p>
          <a:p>
            <a:r>
              <a:rPr lang="en-US" b="1" dirty="0"/>
              <a:t>   f = </a:t>
            </a:r>
            <a:r>
              <a:rPr lang="en-US" b="1" dirty="0" err="1"/>
              <a:t>fopen</a:t>
            </a:r>
            <a:r>
              <a:rPr lang="en-US" b="1" dirty="0"/>
              <a:t>("jacobi.dat", "</a:t>
            </a:r>
            <a:r>
              <a:rPr lang="en-US" b="1" dirty="0" err="1" smtClean="0"/>
              <a:t>wb</a:t>
            </a:r>
            <a:r>
              <a:rPr lang="en-US" b="1" dirty="0" smtClean="0"/>
              <a:t>");</a:t>
            </a:r>
            <a:endParaRPr lang="en-US" b="1" dirty="0"/>
          </a:p>
          <a:p>
            <a:r>
              <a:rPr lang="en-US" b="1" dirty="0">
                <a:solidFill>
                  <a:srgbClr val="FF3399"/>
                </a:solidFill>
              </a:rPr>
              <a:t>   #</a:t>
            </a:r>
            <a:r>
              <a:rPr lang="en-US" b="1" dirty="0" err="1">
                <a:solidFill>
                  <a:srgbClr val="FF3399"/>
                </a:solidFill>
              </a:rPr>
              <a:t>pragma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dvm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get_actual</a:t>
            </a:r>
            <a:r>
              <a:rPr lang="en-US" b="1" dirty="0">
                <a:solidFill>
                  <a:srgbClr val="FF3399"/>
                </a:solidFill>
              </a:rPr>
              <a:t>(B)</a:t>
            </a:r>
          </a:p>
          <a:p>
            <a:r>
              <a:rPr lang="en-US" b="1" dirty="0"/>
              <a:t>   </a:t>
            </a:r>
            <a:r>
              <a:rPr lang="en-US" b="1" dirty="0" err="1"/>
              <a:t>fwrite</a:t>
            </a:r>
            <a:r>
              <a:rPr lang="en-US" b="1" dirty="0"/>
              <a:t>(B, </a:t>
            </a:r>
            <a:r>
              <a:rPr lang="en-US" b="1" dirty="0" err="1"/>
              <a:t>sizeof</a:t>
            </a:r>
            <a:r>
              <a:rPr lang="en-US" b="1" dirty="0"/>
              <a:t>(double), L * L, f);</a:t>
            </a:r>
          </a:p>
          <a:p>
            <a:r>
              <a:rPr lang="en-US" b="1" dirty="0"/>
              <a:t>   </a:t>
            </a:r>
            <a:r>
              <a:rPr lang="en-US" b="1" dirty="0" err="1"/>
              <a:t>fclose</a:t>
            </a:r>
            <a:r>
              <a:rPr lang="en-US" b="1" dirty="0"/>
              <a:t>(f); </a:t>
            </a:r>
          </a:p>
          <a:p>
            <a:r>
              <a:rPr lang="en-US" b="1" dirty="0"/>
              <a:t>   return 0;</a:t>
            </a:r>
          </a:p>
          <a:p>
            <a:r>
              <a:rPr lang="en-US" b="1" dirty="0" smtClean="0"/>
              <a:t>}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500563" y="5229225"/>
            <a:ext cx="4248150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Алгоритм Якоби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в модели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DVMH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cs typeface="Arial" charset="0"/>
              </a:rPr>
              <a:t>Параллельный ввод-вывод</a:t>
            </a:r>
            <a:endParaRPr lang="ru-RU" sz="3200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Реализованы следующие режимы ввода-вывода</a:t>
            </a:r>
            <a:r>
              <a:rPr lang="en-US" sz="2000" dirty="0" smtClean="0"/>
              <a:t>:</a:t>
            </a:r>
          </a:p>
          <a:p>
            <a:r>
              <a:rPr lang="ru-RU" sz="2000" dirty="0" smtClean="0"/>
              <a:t>Все операции осуществляются через один процессор ввода-вывода </a:t>
            </a:r>
            <a:r>
              <a:rPr lang="en-US" sz="2000" dirty="0" smtClean="0"/>
              <a:t>(OLD)</a:t>
            </a:r>
            <a:endParaRPr lang="ru-RU" sz="2000" dirty="0" smtClean="0"/>
          </a:p>
          <a:p>
            <a:r>
              <a:rPr lang="ru-RU" sz="2000" dirty="0" smtClean="0"/>
              <a:t>Каждый процессор записывает свои данные в свой локальный файл (</a:t>
            </a:r>
            <a:r>
              <a:rPr lang="en-US" sz="2000" dirty="0" smtClean="0"/>
              <a:t>LOCAL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Параллельный ввод-вывод в один глобальный файл</a:t>
            </a:r>
            <a:r>
              <a:rPr lang="en-US" sz="2000" dirty="0" smtClean="0"/>
              <a:t> (PARALLEL)</a:t>
            </a:r>
            <a:endParaRPr lang="ru-RU" sz="2000" dirty="0" smtClean="0"/>
          </a:p>
          <a:p>
            <a:r>
              <a:rPr lang="ru-RU" sz="2000" dirty="0" smtClean="0"/>
              <a:t>Асинхронный режим, в котором ввод-вывод может выполняться одновременно с вычислениями</a:t>
            </a:r>
            <a:r>
              <a:rPr lang="en-US" sz="2000" dirty="0" smtClean="0"/>
              <a:t> (</a:t>
            </a:r>
            <a:r>
              <a:rPr lang="en-US" sz="2000" dirty="0" smtClean="0">
                <a:cs typeface="Arial" pitchFamily="34" charset="0"/>
              </a:rPr>
              <a:t>ASYNCHRONOUS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lvl="0"/>
            <a:endParaRPr lang="ru-R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26FCF-2BE6-4E52-8ACB-8CF8C27DC08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pc_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 w="9525">
          <a:noFill/>
          <a:round/>
          <a:headEnd/>
          <a:tailEnd/>
        </a:ln>
      </a:spPr>
      <a:bodyPr/>
      <a:lstStyle>
        <a:defPPr marL="338138" indent="-338138">
          <a:spcBef>
            <a:spcPts val="700"/>
          </a:spcBef>
          <a:buSzPct val="80000"/>
          <a:buFont typeface="Wingdings" charset="2"/>
          <a:buChar char=""/>
          <a:tabLst>
            <a:tab pos="338138" algn="l"/>
            <a:tab pos="785813" algn="l"/>
            <a:tab pos="1235075" algn="l"/>
            <a:tab pos="1684338" algn="l"/>
            <a:tab pos="2133600" algn="l"/>
            <a:tab pos="2582863" algn="l"/>
            <a:tab pos="3032125" algn="l"/>
            <a:tab pos="3481388" algn="l"/>
            <a:tab pos="3930650" algn="l"/>
            <a:tab pos="4379913" algn="l"/>
            <a:tab pos="4829175" algn="l"/>
            <a:tab pos="5278438" algn="l"/>
            <a:tab pos="5727700" algn="l"/>
            <a:tab pos="6176963" algn="l"/>
            <a:tab pos="6626225" algn="l"/>
            <a:tab pos="7075488" algn="l"/>
            <a:tab pos="7524750" algn="l"/>
            <a:tab pos="7974013" algn="l"/>
            <a:tab pos="8423275" algn="l"/>
            <a:tab pos="8872538" algn="l"/>
            <a:tab pos="9321800" algn="l"/>
          </a:tabLst>
          <a:defRPr sz="2800" dirty="0">
            <a:solidFill>
              <a:srgbClr val="000000"/>
            </a:solidFill>
            <a:latin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hpc_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 w="9525">
          <a:noFill/>
          <a:round/>
          <a:headEnd/>
          <a:tailEnd/>
        </a:ln>
      </a:spPr>
      <a:bodyPr/>
      <a:lstStyle>
        <a:defPPr marL="338138" indent="-338138">
          <a:spcBef>
            <a:spcPts val="700"/>
          </a:spcBef>
          <a:buSzPct val="80000"/>
          <a:buFont typeface="Wingdings" charset="2"/>
          <a:buChar char=""/>
          <a:tabLst>
            <a:tab pos="338138" algn="l"/>
            <a:tab pos="785813" algn="l"/>
            <a:tab pos="1235075" algn="l"/>
            <a:tab pos="1684338" algn="l"/>
            <a:tab pos="2133600" algn="l"/>
            <a:tab pos="2582863" algn="l"/>
            <a:tab pos="3032125" algn="l"/>
            <a:tab pos="3481388" algn="l"/>
            <a:tab pos="3930650" algn="l"/>
            <a:tab pos="4379913" algn="l"/>
            <a:tab pos="4829175" algn="l"/>
            <a:tab pos="5278438" algn="l"/>
            <a:tab pos="5727700" algn="l"/>
            <a:tab pos="6176963" algn="l"/>
            <a:tab pos="6626225" algn="l"/>
            <a:tab pos="7075488" algn="l"/>
            <a:tab pos="7524750" algn="l"/>
            <a:tab pos="7974013" algn="l"/>
            <a:tab pos="8423275" algn="l"/>
            <a:tab pos="8872538" algn="l"/>
            <a:tab pos="9321800" algn="l"/>
          </a:tabLst>
          <a:defRPr sz="2800" dirty="0">
            <a:solidFill>
              <a:srgbClr val="000000"/>
            </a:solidFill>
            <a:latin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hpc_theme</Template>
  <TotalTime>5140</TotalTime>
  <Words>1896</Words>
  <Application>Microsoft Office PowerPoint</Application>
  <PresentationFormat>On-screen Show (4:3)</PresentationFormat>
  <Paragraphs>430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hpc_theme</vt:lpstr>
      <vt:lpstr>1_hpc_theme</vt:lpstr>
      <vt:lpstr>Новые возможности DVM-системы</vt:lpstr>
      <vt:lpstr>План доклада</vt:lpstr>
      <vt:lpstr>Slide 3</vt:lpstr>
      <vt:lpstr>Система автоматизации разработки  параллельных программ (DVM-система)</vt:lpstr>
      <vt:lpstr>Спецификации параллельного выполнения программы</vt:lpstr>
      <vt:lpstr>Спецификации параллельного выполнения программы</vt:lpstr>
      <vt:lpstr>Slide 7</vt:lpstr>
      <vt:lpstr>Slide 8</vt:lpstr>
      <vt:lpstr>Параллельный ввод-вывод</vt:lpstr>
      <vt:lpstr>Slide 10</vt:lpstr>
      <vt:lpstr>Slide 11</vt:lpstr>
      <vt:lpstr>Параллельный ввод-вывод в языке С-DVMH</vt:lpstr>
      <vt:lpstr>Параллельный ввод-вывод в языке Fortran-DVMH</vt:lpstr>
      <vt:lpstr>Времена выполнения 100 итераций программы Якоби 32000x32000 при сохранении 10 контрольных точек на «Ломоносове»</vt:lpstr>
      <vt:lpstr>Дополнительное распараллеливание  MPI-программ</vt:lpstr>
      <vt:lpstr>Slide 16</vt:lpstr>
      <vt:lpstr>Slide 17</vt:lpstr>
      <vt:lpstr>Опыт использования средств DVMH в MPI-программах</vt:lpstr>
      <vt:lpstr>Программы на регулярных сетках</vt:lpstr>
      <vt:lpstr>Программы на нерегулярных сетках</vt:lpstr>
      <vt:lpstr>Обзор новых возможностей для работы с нерегулярными сетками</vt:lpstr>
      <vt:lpstr>Новые правила распределения</vt:lpstr>
      <vt:lpstr>Новые теневые грани</vt:lpstr>
      <vt:lpstr>Переход к локальной индексации</vt:lpstr>
      <vt:lpstr>Переход к локальной индексации</vt:lpstr>
      <vt:lpstr>Slide 26</vt:lpstr>
      <vt:lpstr>Slide 27</vt:lpstr>
      <vt:lpstr>Slide 28</vt:lpstr>
      <vt:lpstr>Slide 29</vt:lpstr>
      <vt:lpstr>Выводы</vt:lpstr>
      <vt:lpstr>Вопросы, замечания?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DVM-модели параллельного программирования для кластеров с гетерогенными узлами</dc:title>
  <dc:creator>Vladimir Bakhtin</dc:creator>
  <cp:lastModifiedBy>Vladimir Bakhtin</cp:lastModifiedBy>
  <cp:revision>218</cp:revision>
  <dcterms:created xsi:type="dcterms:W3CDTF">2011-10-02T14:31:39Z</dcterms:created>
  <dcterms:modified xsi:type="dcterms:W3CDTF">2019-09-24T13:33:38Z</dcterms:modified>
</cp:coreProperties>
</file>